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65" r:id="rId2"/>
    <p:sldId id="258" r:id="rId3"/>
    <p:sldId id="266" r:id="rId4"/>
    <p:sldId id="267" r:id="rId5"/>
    <p:sldId id="263" r:id="rId6"/>
    <p:sldId id="269" r:id="rId7"/>
    <p:sldId id="270" r:id="rId8"/>
    <p:sldId id="271" r:id="rId9"/>
    <p:sldId id="272" r:id="rId10"/>
    <p:sldId id="275" r:id="rId11"/>
    <p:sldId id="280" r:id="rId12"/>
    <p:sldId id="279" r:id="rId13"/>
    <p:sldId id="273" r:id="rId14"/>
    <p:sldId id="274" r:id="rId15"/>
    <p:sldId id="277" r:id="rId16"/>
    <p:sldId id="284" r:id="rId17"/>
    <p:sldId id="281" r:id="rId18"/>
    <p:sldId id="282" r:id="rId19"/>
    <p:sldId id="283" r:id="rId20"/>
    <p:sldId id="285" r:id="rId21"/>
    <p:sldId id="286" r:id="rId22"/>
    <p:sldId id="287" r:id="rId23"/>
    <p:sldId id="288" r:id="rId24"/>
    <p:sldId id="289" r:id="rId25"/>
    <p:sldId id="268" r:id="rId26"/>
    <p:sldId id="290" r:id="rId27"/>
  </p:sldIdLst>
  <p:sldSz cx="27432000" cy="7339013"/>
  <p:notesSz cx="6858000" cy="9144000"/>
  <p:defaultTextStyle>
    <a:defPPr>
      <a:defRPr lang="en-US"/>
    </a:defPPr>
    <a:lvl1pPr marL="0" algn="l" defTabSz="146432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32160" algn="l" defTabSz="146432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64320" algn="l" defTabSz="146432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96480" algn="l" defTabSz="146432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28640" algn="l" defTabSz="146432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60800" algn="l" defTabSz="146432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92960" algn="l" defTabSz="146432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125121" algn="l" defTabSz="146432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57281" algn="l" defTabSz="146432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709" autoAdjust="0"/>
  </p:normalViewPr>
  <p:slideViewPr>
    <p:cSldViewPr snapToGrid="0">
      <p:cViewPr varScale="1">
        <p:scale>
          <a:sx n="35" d="100"/>
          <a:sy n="35" d="100"/>
        </p:scale>
        <p:origin x="-114" y="-1602"/>
      </p:cViewPr>
      <p:guideLst>
        <p:guide orient="horz" pos="2312"/>
        <p:guide pos="86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39327138" cy="3932713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1600200" y="1467803"/>
            <a:ext cx="23554944" cy="1957070"/>
          </a:xfrm>
          <a:ln>
            <a:noFill/>
          </a:ln>
        </p:spPr>
        <p:txBody>
          <a:bodyPr vert="horz" tIns="0" rIns="3973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122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1600200" y="3454982"/>
            <a:ext cx="23564088" cy="1875526"/>
          </a:xfrm>
        </p:spPr>
        <p:txBody>
          <a:bodyPr lIns="0" rIns="39738"/>
          <a:lstStyle>
            <a:lvl1pPr marL="0" marR="99345" indent="0" algn="r">
              <a:buNone/>
              <a:defRPr>
                <a:solidFill>
                  <a:schemeClr val="tx1"/>
                </a:solidFill>
              </a:defRPr>
            </a:lvl1pPr>
            <a:lvl2pPr marL="993450" indent="0" algn="ctr">
              <a:buNone/>
            </a:lvl2pPr>
            <a:lvl3pPr marL="1986900" indent="0" algn="ctr">
              <a:buNone/>
            </a:lvl3pPr>
            <a:lvl4pPr marL="2980350" indent="0" algn="ctr">
              <a:buNone/>
            </a:lvl4pPr>
            <a:lvl5pPr marL="3973800" indent="0" algn="ctr">
              <a:buNone/>
            </a:lvl5pPr>
            <a:lvl6pPr marL="4967249" indent="0" algn="ctr">
              <a:buNone/>
            </a:lvl6pPr>
            <a:lvl7pPr marL="5960699" indent="0" algn="ctr">
              <a:buNone/>
            </a:lvl7pPr>
            <a:lvl8pPr marL="6954149" indent="0" algn="ctr">
              <a:buNone/>
            </a:lvl8pPr>
            <a:lvl9pPr marL="7947599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D6DCB-52A7-446E-B7B2-51BFEC6DC535}" type="datetimeFigureOut">
              <a:rPr lang="en-US" smtClean="0"/>
              <a:pPr/>
              <a:t>4/11/2010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1684B-3362-491F-A456-CC01B0C5E3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D6DCB-52A7-446E-B7B2-51BFEC6DC535}" type="datetimeFigureOut">
              <a:rPr lang="en-US" smtClean="0"/>
              <a:pPr/>
              <a:t>4/11/2010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1684B-3362-491F-A456-CC01B0C5E3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9888200" y="978536"/>
            <a:ext cx="6172200" cy="5577311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978536"/>
            <a:ext cx="18059400" cy="5577311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D6DCB-52A7-446E-B7B2-51BFEC6DC535}" type="datetimeFigureOut">
              <a:rPr lang="en-US" smtClean="0"/>
              <a:pPr/>
              <a:t>4/11/2010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1684B-3362-491F-A456-CC01B0C5E3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D6DCB-52A7-446E-B7B2-51BFEC6DC535}" type="datetimeFigureOut">
              <a:rPr lang="en-US" smtClean="0"/>
              <a:pPr/>
              <a:t>4/11/2010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1684B-3362-491F-A456-CC01B0C5E3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1056" y="1409091"/>
            <a:ext cx="23317200" cy="1458017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122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91056" y="2894366"/>
            <a:ext cx="23317200" cy="1615602"/>
          </a:xfrm>
        </p:spPr>
        <p:txBody>
          <a:bodyPr lIns="99345" rIns="99345" anchor="t"/>
          <a:lstStyle>
            <a:lvl1pPr marL="0" indent="0">
              <a:buNone/>
              <a:defRPr sz="4800">
                <a:solidFill>
                  <a:schemeClr val="tx1"/>
                </a:solidFill>
              </a:defRPr>
            </a:lvl1pPr>
            <a:lvl2pPr>
              <a:buNone/>
              <a:defRPr sz="39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35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D6DCB-52A7-446E-B7B2-51BFEC6DC535}" type="datetimeFigureOut">
              <a:rPr lang="en-US" smtClean="0"/>
              <a:pPr/>
              <a:t>4/11/2010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1684B-3362-491F-A456-CC01B0C5E3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753472"/>
            <a:ext cx="24688800" cy="1223169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054758"/>
            <a:ext cx="12115800" cy="4745895"/>
          </a:xfrm>
        </p:spPr>
        <p:txBody>
          <a:bodyPr/>
          <a:lstStyle>
            <a:lvl1pPr>
              <a:defRPr sz="5600"/>
            </a:lvl1pPr>
            <a:lvl2pPr>
              <a:defRPr sz="5200"/>
            </a:lvl2pPr>
            <a:lvl3pPr>
              <a:defRPr sz="4300"/>
            </a:lvl3pPr>
            <a:lvl4pPr>
              <a:defRPr sz="3900"/>
            </a:lvl4pPr>
            <a:lvl5pPr>
              <a:defRPr sz="39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944600" y="2054758"/>
            <a:ext cx="12115800" cy="4745895"/>
          </a:xfrm>
        </p:spPr>
        <p:txBody>
          <a:bodyPr/>
          <a:lstStyle>
            <a:lvl1pPr>
              <a:defRPr sz="5600"/>
            </a:lvl1pPr>
            <a:lvl2pPr>
              <a:defRPr sz="5200"/>
            </a:lvl2pPr>
            <a:lvl3pPr>
              <a:defRPr sz="4300"/>
            </a:lvl3pPr>
            <a:lvl4pPr>
              <a:defRPr sz="3900"/>
            </a:lvl4pPr>
            <a:lvl5pPr>
              <a:defRPr sz="39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D6DCB-52A7-446E-B7B2-51BFEC6DC535}" type="datetimeFigureOut">
              <a:rPr lang="en-US" smtClean="0"/>
              <a:pPr/>
              <a:t>4/11/2010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1684B-3362-491F-A456-CC01B0C5E3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753472"/>
            <a:ext cx="24688800" cy="1223169"/>
          </a:xfrm>
        </p:spPr>
        <p:txBody>
          <a:bodyPr tIns="99345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1985373"/>
            <a:ext cx="12120564" cy="705598"/>
          </a:xfrm>
        </p:spPr>
        <p:txBody>
          <a:bodyPr lIns="99345" tIns="0" rIns="99345" bIns="0" anchor="ctr">
            <a:noAutofit/>
          </a:bodyPr>
          <a:lstStyle>
            <a:lvl1pPr marL="0" indent="0">
              <a:buNone/>
              <a:defRPr sz="52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4300" b="1"/>
            </a:lvl2pPr>
            <a:lvl3pPr>
              <a:buNone/>
              <a:defRPr sz="3900" b="1"/>
            </a:lvl3pPr>
            <a:lvl4pPr>
              <a:buNone/>
              <a:defRPr sz="3500" b="1"/>
            </a:lvl4pPr>
            <a:lvl5pPr>
              <a:buNone/>
              <a:defRPr sz="35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935077" y="1990199"/>
            <a:ext cx="12125325" cy="700773"/>
          </a:xfrm>
        </p:spPr>
        <p:txBody>
          <a:bodyPr lIns="99345" tIns="0" rIns="99345" bIns="0" anchor="ctr"/>
          <a:lstStyle>
            <a:lvl1pPr marL="0" indent="0">
              <a:buNone/>
              <a:defRPr sz="52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4300" b="1"/>
            </a:lvl2pPr>
            <a:lvl3pPr>
              <a:buNone/>
              <a:defRPr sz="3900" b="1"/>
            </a:lvl3pPr>
            <a:lvl4pPr>
              <a:buNone/>
              <a:defRPr sz="3500" b="1"/>
            </a:lvl4pPr>
            <a:lvl5pPr>
              <a:buNone/>
              <a:defRPr sz="35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1371600" y="2690971"/>
            <a:ext cx="12120564" cy="4115455"/>
          </a:xfrm>
        </p:spPr>
        <p:txBody>
          <a:bodyPr tIns="0"/>
          <a:lstStyle>
            <a:lvl1pPr>
              <a:defRPr sz="4800"/>
            </a:lvl1pPr>
            <a:lvl2pPr>
              <a:defRPr sz="4300"/>
            </a:lvl2pPr>
            <a:lvl3pPr>
              <a:defRPr sz="3900"/>
            </a:lvl3pPr>
            <a:lvl4pPr>
              <a:defRPr sz="3500"/>
            </a:lvl4pPr>
            <a:lvl5pPr>
              <a:defRPr sz="35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3935077" y="2690971"/>
            <a:ext cx="12125325" cy="4115455"/>
          </a:xfrm>
        </p:spPr>
        <p:txBody>
          <a:bodyPr tIns="0"/>
          <a:lstStyle>
            <a:lvl1pPr>
              <a:defRPr sz="4800"/>
            </a:lvl1pPr>
            <a:lvl2pPr>
              <a:defRPr sz="4300"/>
            </a:lvl2pPr>
            <a:lvl3pPr>
              <a:defRPr sz="3900"/>
            </a:lvl3pPr>
            <a:lvl4pPr>
              <a:defRPr sz="3500"/>
            </a:lvl4pPr>
            <a:lvl5pPr>
              <a:defRPr sz="35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D6DCB-52A7-446E-B7B2-51BFEC6DC535}" type="datetimeFigureOut">
              <a:rPr lang="en-US" smtClean="0"/>
              <a:pPr/>
              <a:t>4/11/2010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1684B-3362-491F-A456-CC01B0C5E3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753472"/>
            <a:ext cx="24917400" cy="1223169"/>
          </a:xfrm>
        </p:spPr>
        <p:txBody>
          <a:bodyPr vert="horz" tIns="99345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109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D6DCB-52A7-446E-B7B2-51BFEC6DC535}" type="datetimeFigureOut">
              <a:rPr lang="en-US" smtClean="0"/>
              <a:pPr/>
              <a:t>4/11/2010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1684B-3362-491F-A456-CC01B0C5E3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D6DCB-52A7-446E-B7B2-51BFEC6DC535}" type="datetimeFigureOut">
              <a:rPr lang="en-US" smtClean="0"/>
              <a:pPr/>
              <a:t>4/11/2010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1684B-3362-491F-A456-CC01B0C5E3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550428"/>
            <a:ext cx="8229600" cy="1243555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5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2057400" y="1793981"/>
            <a:ext cx="8229600" cy="4892675"/>
          </a:xfrm>
        </p:spPr>
        <p:txBody>
          <a:bodyPr lIns="39738" rIns="39738"/>
          <a:lstStyle>
            <a:lvl1pPr marL="0" indent="0" algn="l">
              <a:buNone/>
              <a:defRPr sz="3000"/>
            </a:lvl1pPr>
            <a:lvl2pPr indent="0" algn="l">
              <a:buNone/>
              <a:defRPr sz="2600"/>
            </a:lvl2pPr>
            <a:lvl3pPr indent="0" algn="l">
              <a:buNone/>
              <a:defRPr sz="2200"/>
            </a:lvl3pPr>
            <a:lvl4pPr indent="0" algn="l">
              <a:buNone/>
              <a:defRPr sz="2000"/>
            </a:lvl4pPr>
            <a:lvl5pPr indent="0" algn="l">
              <a:buNone/>
              <a:defRPr sz="20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0725150" y="1793981"/>
            <a:ext cx="15335250" cy="4892675"/>
          </a:xfrm>
        </p:spPr>
        <p:txBody>
          <a:bodyPr tIns="0"/>
          <a:lstStyle>
            <a:lvl1pPr>
              <a:defRPr sz="6100"/>
            </a:lvl1pPr>
            <a:lvl2pPr>
              <a:defRPr sz="5600"/>
            </a:lvl2pPr>
            <a:lvl3pPr>
              <a:defRPr sz="5200"/>
            </a:lvl3pPr>
            <a:lvl4pPr>
              <a:defRPr sz="4300"/>
            </a:lvl4pPr>
            <a:lvl5pPr>
              <a:defRPr sz="39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D6DCB-52A7-446E-B7B2-51BFEC6DC535}" type="datetimeFigureOut">
              <a:rPr lang="en-US" smtClean="0"/>
              <a:pPr/>
              <a:t>4/11/2010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1684B-3362-491F-A456-CC01B0C5E3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9497259" y="1185796"/>
            <a:ext cx="15773400" cy="4403408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98690" tIns="99345" rIns="198690" bIns="99345"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24012402" y="5735698"/>
            <a:ext cx="466344" cy="166351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98690" tIns="99345" rIns="198690" bIns="99345"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1259550"/>
            <a:ext cx="6638544" cy="1693624"/>
          </a:xfrm>
        </p:spPr>
        <p:txBody>
          <a:bodyPr vert="horz" lIns="99345" tIns="99345" rIns="99345" bIns="99345" anchor="b"/>
          <a:lstStyle>
            <a:lvl1pPr algn="l">
              <a:buNone/>
              <a:defRPr sz="43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3027193"/>
            <a:ext cx="6629400" cy="2332175"/>
          </a:xfrm>
        </p:spPr>
        <p:txBody>
          <a:bodyPr lIns="139083" rIns="99345" bIns="99345" anchor="t"/>
          <a:lstStyle>
            <a:lvl1pPr marL="0" indent="0" algn="l">
              <a:spcBef>
                <a:spcPts val="543"/>
              </a:spcBef>
              <a:buFontTx/>
              <a:buNone/>
              <a:defRPr sz="28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D6DCB-52A7-446E-B7B2-51BFEC6DC535}" type="datetimeFigureOut">
              <a:rPr lang="en-US" smtClean="0"/>
              <a:pPr/>
              <a:t>4/11/2010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4231600" y="6802179"/>
            <a:ext cx="1828800" cy="390734"/>
          </a:xfrm>
        </p:spPr>
        <p:txBody>
          <a:bodyPr/>
          <a:lstStyle/>
          <a:p>
            <a:fld id="{6921684B-3362-491F-A456-CC01B0C5E34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10457379" y="1283650"/>
            <a:ext cx="13853160" cy="4207701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70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28575" y="6224570"/>
            <a:ext cx="27489150" cy="111444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98690" tIns="99345" rIns="198690" bIns="99345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13144500" y="6656078"/>
            <a:ext cx="14287500" cy="68293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98690" tIns="99345" rIns="198690" bIns="99345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28575" y="-7645"/>
            <a:ext cx="27489150" cy="111444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98690" tIns="99345" rIns="198690" bIns="99345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13144500" y="-7645"/>
            <a:ext cx="14287500" cy="68293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98690" tIns="99345" rIns="198690" bIns="99345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1371600" y="753472"/>
            <a:ext cx="24688800" cy="1223169"/>
          </a:xfrm>
          <a:prstGeom prst="rect">
            <a:avLst/>
          </a:prstGeom>
        </p:spPr>
        <p:txBody>
          <a:bodyPr vert="horz" lIns="0" tIns="99345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1371600" y="2071233"/>
            <a:ext cx="24688800" cy="4696968"/>
          </a:xfrm>
          <a:prstGeom prst="rect">
            <a:avLst/>
          </a:prstGeom>
        </p:spPr>
        <p:txBody>
          <a:bodyPr vert="horz" lIns="198690" tIns="99345" rIns="198690" bIns="99345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1371600" y="6802179"/>
            <a:ext cx="6400800" cy="390734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26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7DD6DCB-52A7-446E-B7B2-51BFEC6DC535}" type="datetimeFigureOut">
              <a:rPr lang="en-US" smtClean="0"/>
              <a:pPr/>
              <a:t>4/11/2010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8001000" y="6802179"/>
            <a:ext cx="10058400" cy="390734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26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23774400" y="6802179"/>
            <a:ext cx="2286000" cy="390734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26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921684B-3362-491F-A456-CC01B0C5E346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57051" y="216605"/>
            <a:ext cx="27541644" cy="69476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109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596070" indent="-59607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90830" indent="-536463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5200" kern="1200">
          <a:solidFill>
            <a:schemeClr val="tx1"/>
          </a:solidFill>
          <a:latin typeface="+mn-lt"/>
          <a:ea typeface="+mn-ea"/>
          <a:cs typeface="+mn-cs"/>
        </a:defRPr>
      </a:lvl2pPr>
      <a:lvl3pPr marL="1986900" indent="-536463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4600" kern="1200">
          <a:solidFill>
            <a:schemeClr val="tx1"/>
          </a:solidFill>
          <a:latin typeface="+mn-lt"/>
          <a:ea typeface="+mn-ea"/>
          <a:cs typeface="+mn-cs"/>
        </a:defRPr>
      </a:lvl3pPr>
      <a:lvl4pPr marL="2582970" indent="-456987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4300" kern="1200">
          <a:solidFill>
            <a:schemeClr val="tx1"/>
          </a:solidFill>
          <a:latin typeface="+mn-lt"/>
          <a:ea typeface="+mn-ea"/>
          <a:cs typeface="+mn-cs"/>
        </a:defRPr>
      </a:lvl4pPr>
      <a:lvl5pPr marL="3179040" indent="-456987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4300" kern="1200">
          <a:solidFill>
            <a:schemeClr val="tx1"/>
          </a:solidFill>
          <a:latin typeface="+mn-lt"/>
          <a:ea typeface="+mn-ea"/>
          <a:cs typeface="+mn-cs"/>
        </a:defRPr>
      </a:lvl5pPr>
      <a:lvl6pPr marL="3775110" indent="-456987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3900" kern="1200">
          <a:solidFill>
            <a:schemeClr val="tx1"/>
          </a:solidFill>
          <a:latin typeface="+mn-lt"/>
          <a:ea typeface="+mn-ea"/>
          <a:cs typeface="+mn-cs"/>
        </a:defRPr>
      </a:lvl6pPr>
      <a:lvl7pPr marL="4172489" indent="-3973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35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4768559" indent="-397380" algn="l" rtl="0" eaLnBrk="1" latinLnBrk="0" hangingPunct="1">
        <a:spcBef>
          <a:spcPct val="20000"/>
        </a:spcBef>
        <a:buClr>
          <a:schemeClr val="tx2"/>
        </a:buClr>
        <a:buChar char="•"/>
        <a:defRPr kumimoji="0" sz="3500" kern="1200">
          <a:solidFill>
            <a:schemeClr val="tx1"/>
          </a:solidFill>
          <a:latin typeface="+mn-lt"/>
          <a:ea typeface="+mn-ea"/>
          <a:cs typeface="+mn-cs"/>
        </a:defRPr>
      </a:lvl8pPr>
      <a:lvl9pPr marL="5364629" indent="-3973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30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99345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9869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298035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3973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496724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596069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695414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794759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9800" y="548640"/>
            <a:ext cx="7772400" cy="1143000"/>
          </a:xfrm>
        </p:spPr>
        <p:txBody>
          <a:bodyPr>
            <a:normAutofit/>
          </a:bodyPr>
          <a:lstStyle/>
          <a:p>
            <a:r>
              <a:rPr lang="en-US" sz="6600" dirty="0" smtClean="0"/>
              <a:t>Student Health Center</a:t>
            </a:r>
            <a:endParaRPr lang="en-US" sz="66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0012688" y="6354606"/>
            <a:ext cx="8343053" cy="520327"/>
          </a:xfrm>
          <a:prstGeom prst="rect">
            <a:avLst/>
          </a:prstGeom>
        </p:spPr>
        <p:txBody>
          <a:bodyPr lIns="146432" tIns="73216" rIns="146432" bIns="73216">
            <a:noAutofit/>
          </a:bodyPr>
          <a:lstStyle/>
          <a:p>
            <a:pPr marL="585728" indent="-453939">
              <a:spcBef>
                <a:spcPts val="961"/>
              </a:spcBef>
              <a:buClr>
                <a:schemeClr val="accent1"/>
              </a:buClr>
              <a:buSzPct val="80000"/>
              <a:defRPr/>
            </a:pPr>
            <a:r>
              <a:rPr lang="en-US" sz="3200" dirty="0" smtClean="0">
                <a:latin typeface="+mj-lt"/>
              </a:rPr>
              <a:t>Jacob Brambley -  AE (structural option)</a:t>
            </a:r>
            <a:endParaRPr lang="en-US" sz="3200" dirty="0">
              <a:latin typeface="+mj-lt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5154454" y="3669506"/>
            <a:ext cx="733901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18562320" y="0"/>
            <a:ext cx="8869680" cy="733901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SHC.bmp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811934" y="1728734"/>
            <a:ext cx="5686138" cy="42317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9800" y="548640"/>
            <a:ext cx="7772400" cy="1143000"/>
          </a:xfrm>
        </p:spPr>
        <p:txBody>
          <a:bodyPr>
            <a:normAutofit/>
          </a:bodyPr>
          <a:lstStyle/>
          <a:p>
            <a:r>
              <a:rPr lang="en-US" sz="6600" dirty="0" smtClean="0"/>
              <a:t>Redesign of the SHC</a:t>
            </a:r>
            <a:endParaRPr lang="en-US" sz="660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9006839" y="2617890"/>
            <a:ext cx="6780007" cy="202184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200" dirty="0" smtClean="0">
                <a:latin typeface="+mj-lt"/>
              </a:rPr>
              <a:t>- Placement (Open Plan)</a:t>
            </a:r>
          </a:p>
          <a:p>
            <a:pPr>
              <a:buNone/>
            </a:pPr>
            <a:r>
              <a:rPr lang="en-US" sz="3200" dirty="0" smtClean="0">
                <a:latin typeface="+mj-lt"/>
              </a:rPr>
              <a:t>- Strength and Drift Considerations</a:t>
            </a:r>
            <a:endParaRPr lang="en-US" sz="3200" dirty="0">
              <a:latin typeface="+mj-lt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5154454" y="3669506"/>
            <a:ext cx="733901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18562320" y="0"/>
            <a:ext cx="8869680" cy="733901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603504" y="1549348"/>
            <a:ext cx="6894576" cy="4805732"/>
          </a:xfrm>
          <a:prstGeom prst="rect">
            <a:avLst/>
          </a:prstGeom>
        </p:spPr>
        <p:txBody>
          <a:bodyPr vert="horz" lIns="198690" tIns="99345" rIns="198690" bIns="99345">
            <a:normAutofit/>
          </a:bodyPr>
          <a:lstStyle/>
          <a:p>
            <a:pPr marL="596070" marR="0" lvl="0" indent="-59607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Redesign of Student Health Center</a:t>
            </a:r>
          </a:p>
          <a:p>
            <a:pPr marL="596070" marR="0" lvl="0" indent="-59607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Tx/>
              <a:buChar char="-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Post-tensioned floor system</a:t>
            </a:r>
          </a:p>
          <a:p>
            <a:pPr marL="596070" marR="0" lvl="0" indent="-59607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Tx/>
              <a:buChar char="-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Concrete columns</a:t>
            </a:r>
          </a:p>
          <a:p>
            <a:pPr marL="596070" marR="0" lvl="0" indent="-59607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Tx/>
              <a:buChar char="-"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Shear walls</a:t>
            </a:r>
          </a:p>
          <a:p>
            <a:pPr marL="596070" marR="0" lvl="0" indent="-59607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Tx/>
              <a:buChar char="-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Foundations</a:t>
            </a:r>
          </a:p>
          <a:p>
            <a:pPr marL="596070" marR="0" lvl="0" indent="-59607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Cost/Schedule impacts</a:t>
            </a:r>
          </a:p>
          <a:p>
            <a:pPr marL="596070" marR="0" lvl="0" indent="-59607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Shading Systems</a:t>
            </a:r>
          </a:p>
          <a:p>
            <a:pPr marL="596070" marR="0" lvl="0" indent="-59607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Questions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042400" y="1761065"/>
            <a:ext cx="43687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+mj-lt"/>
              </a:rPr>
              <a:t>Shear Walls:</a:t>
            </a:r>
            <a:endParaRPr lang="en-US" sz="4000" dirty="0">
              <a:latin typeface="+mj-lt"/>
            </a:endParaRPr>
          </a:p>
        </p:txBody>
      </p:sp>
      <p:pic>
        <p:nvPicPr>
          <p:cNvPr id="12" name="Picture 1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344686" y="4305926"/>
            <a:ext cx="4688840" cy="2115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9800" y="548640"/>
            <a:ext cx="7772400" cy="1143000"/>
          </a:xfrm>
        </p:spPr>
        <p:txBody>
          <a:bodyPr>
            <a:normAutofit/>
          </a:bodyPr>
          <a:lstStyle/>
          <a:p>
            <a:r>
              <a:rPr lang="en-US" sz="6600" dirty="0" smtClean="0"/>
              <a:t>Redesign of the SHC</a:t>
            </a:r>
            <a:endParaRPr lang="en-US" sz="6600" dirty="0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5154454" y="3669506"/>
            <a:ext cx="733901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18562320" y="0"/>
            <a:ext cx="8869680" cy="733901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603504" y="1549348"/>
            <a:ext cx="6894576" cy="4805732"/>
          </a:xfrm>
          <a:prstGeom prst="rect">
            <a:avLst/>
          </a:prstGeom>
        </p:spPr>
        <p:txBody>
          <a:bodyPr vert="horz" lIns="198690" tIns="99345" rIns="198690" bIns="99345">
            <a:normAutofit/>
          </a:bodyPr>
          <a:lstStyle/>
          <a:p>
            <a:pPr marL="596070" marR="0" lvl="0" indent="-59607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Redesign of Student Health Center</a:t>
            </a:r>
          </a:p>
          <a:p>
            <a:pPr marL="596070" marR="0" lvl="0" indent="-59607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Tx/>
              <a:buChar char="-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Post-tensioned floor system</a:t>
            </a:r>
          </a:p>
          <a:p>
            <a:pPr marL="596070" marR="0" lvl="0" indent="-59607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Tx/>
              <a:buChar char="-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Concrete columns</a:t>
            </a:r>
          </a:p>
          <a:p>
            <a:pPr marL="596070" marR="0" lvl="0" indent="-59607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Tx/>
              <a:buChar char="-"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Shear walls</a:t>
            </a:r>
          </a:p>
          <a:p>
            <a:pPr marL="596070" marR="0" lvl="0" indent="-59607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Tx/>
              <a:buChar char="-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Foundations</a:t>
            </a:r>
          </a:p>
          <a:p>
            <a:pPr marL="596070" marR="0" lvl="0" indent="-59607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Cost/Schedule impacts</a:t>
            </a:r>
          </a:p>
          <a:p>
            <a:pPr marL="596070" marR="0" lvl="0" indent="-59607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Shading Systems</a:t>
            </a:r>
          </a:p>
          <a:p>
            <a:pPr marL="596070" marR="0" lvl="0" indent="-59607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Questions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042400" y="1761065"/>
            <a:ext cx="43687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+mj-lt"/>
              </a:rPr>
              <a:t>Shear Walls:</a:t>
            </a:r>
            <a:endParaRPr lang="en-US" sz="4000" dirty="0">
              <a:latin typeface="+mj-lt"/>
            </a:endParaRPr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 cstate="print"/>
          <a:srcRect l="12153" t="16978" r="9028" b="10800"/>
          <a:stretch>
            <a:fillRect/>
          </a:stretch>
        </p:blipFill>
        <p:spPr bwMode="auto">
          <a:xfrm>
            <a:off x="10498671" y="2514345"/>
            <a:ext cx="6739467" cy="4631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9800" y="548640"/>
            <a:ext cx="7772400" cy="1143000"/>
          </a:xfrm>
        </p:spPr>
        <p:txBody>
          <a:bodyPr>
            <a:normAutofit/>
          </a:bodyPr>
          <a:lstStyle/>
          <a:p>
            <a:r>
              <a:rPr lang="en-US" sz="6600" dirty="0" smtClean="0"/>
              <a:t>Redesign of the SHC</a:t>
            </a:r>
            <a:endParaRPr lang="en-US" sz="6600" dirty="0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5154454" y="3669506"/>
            <a:ext cx="733901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18562320" y="0"/>
            <a:ext cx="8869680" cy="733901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603504" y="1549348"/>
            <a:ext cx="6894576" cy="4805732"/>
          </a:xfrm>
          <a:prstGeom prst="rect">
            <a:avLst/>
          </a:prstGeom>
        </p:spPr>
        <p:txBody>
          <a:bodyPr vert="horz" lIns="198690" tIns="99345" rIns="198690" bIns="99345">
            <a:normAutofit/>
          </a:bodyPr>
          <a:lstStyle/>
          <a:p>
            <a:pPr marL="596070" marR="0" lvl="0" indent="-59607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Redesign of Student Health Center</a:t>
            </a:r>
          </a:p>
          <a:p>
            <a:pPr marL="596070" marR="0" lvl="0" indent="-59607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Tx/>
              <a:buChar char="-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Post-tensioned floor system</a:t>
            </a:r>
          </a:p>
          <a:p>
            <a:pPr marL="596070" marR="0" lvl="0" indent="-59607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Tx/>
              <a:buChar char="-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Concrete columns</a:t>
            </a:r>
          </a:p>
          <a:p>
            <a:pPr marL="596070" marR="0" lvl="0" indent="-59607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Tx/>
              <a:buChar char="-"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Shear walls</a:t>
            </a:r>
          </a:p>
          <a:p>
            <a:pPr marL="596070" marR="0" lvl="0" indent="-59607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Tx/>
              <a:buChar char="-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Foundations</a:t>
            </a:r>
          </a:p>
          <a:p>
            <a:pPr marL="596070" marR="0" lvl="0" indent="-59607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Cost/Schedule impacts</a:t>
            </a:r>
          </a:p>
          <a:p>
            <a:pPr marL="596070" marR="0" lvl="0" indent="-59607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Shading Systems</a:t>
            </a:r>
          </a:p>
          <a:p>
            <a:pPr marL="596070" marR="0" lvl="0" indent="-59607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Questions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042400" y="1761065"/>
            <a:ext cx="43687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+mj-lt"/>
              </a:rPr>
              <a:t>Shear Walls:</a:t>
            </a:r>
            <a:endParaRPr lang="en-US" sz="4000" dirty="0">
              <a:latin typeface="+mj-lt"/>
            </a:endParaRPr>
          </a:p>
        </p:txBody>
      </p:sp>
      <p:pic>
        <p:nvPicPr>
          <p:cNvPr id="12" name="Picture 1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13452" y="3062345"/>
            <a:ext cx="6025909" cy="327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3" cstate="print"/>
          <a:srcRect l="6944" t="25311" r="64236" b="11726"/>
          <a:stretch>
            <a:fillRect/>
          </a:stretch>
        </p:blipFill>
        <p:spPr bwMode="auto">
          <a:xfrm>
            <a:off x="15273871" y="2099736"/>
            <a:ext cx="2810934" cy="4605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9800" y="548640"/>
            <a:ext cx="7772400" cy="1143000"/>
          </a:xfrm>
        </p:spPr>
        <p:txBody>
          <a:bodyPr>
            <a:normAutofit/>
          </a:bodyPr>
          <a:lstStyle/>
          <a:p>
            <a:r>
              <a:rPr lang="en-US" sz="6600" dirty="0" smtClean="0"/>
              <a:t>Redesign of the SHC</a:t>
            </a:r>
            <a:endParaRPr lang="en-US" sz="660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8972974" y="2617889"/>
            <a:ext cx="9484359" cy="97197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200" dirty="0" smtClean="0">
                <a:latin typeface="+mj-lt"/>
              </a:rPr>
              <a:t>Building weight from 8,222 kips to 11,392 kips</a:t>
            </a:r>
            <a:endParaRPr lang="en-US" sz="3200" dirty="0">
              <a:latin typeface="+mj-lt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5154454" y="3669506"/>
            <a:ext cx="733901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18562320" y="0"/>
            <a:ext cx="8869680" cy="733901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603504" y="1549348"/>
            <a:ext cx="6894576" cy="4805732"/>
          </a:xfrm>
          <a:prstGeom prst="rect">
            <a:avLst/>
          </a:prstGeom>
        </p:spPr>
        <p:txBody>
          <a:bodyPr vert="horz" lIns="198690" tIns="99345" rIns="198690" bIns="99345">
            <a:normAutofit/>
          </a:bodyPr>
          <a:lstStyle/>
          <a:p>
            <a:pPr marL="596070" marR="0" lvl="0" indent="-59607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Redesign of Student Health Center</a:t>
            </a:r>
          </a:p>
          <a:p>
            <a:pPr marL="596070" marR="0" lvl="0" indent="-59607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Tx/>
              <a:buChar char="-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Post-tensioned floor system</a:t>
            </a:r>
          </a:p>
          <a:p>
            <a:pPr marL="596070" marR="0" lvl="0" indent="-59607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Tx/>
              <a:buChar char="-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Concrete columns</a:t>
            </a:r>
          </a:p>
          <a:p>
            <a:pPr marL="596070" marR="0" lvl="0" indent="-59607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Tx/>
              <a:buChar char="-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Shear walls</a:t>
            </a:r>
          </a:p>
          <a:p>
            <a:pPr marL="596070" marR="0" lvl="0" indent="-59607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Tx/>
              <a:buChar char="-"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Foundations</a:t>
            </a:r>
          </a:p>
          <a:p>
            <a:pPr marL="596070" marR="0" lvl="0" indent="-59607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Cost/Schedule impacts</a:t>
            </a:r>
          </a:p>
          <a:p>
            <a:pPr marL="596070" marR="0" lvl="0" indent="-59607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Shading Systems</a:t>
            </a:r>
          </a:p>
          <a:p>
            <a:pPr marL="596070" marR="0" lvl="0" indent="-59607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Questions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042400" y="1761065"/>
            <a:ext cx="43687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+mj-lt"/>
              </a:rPr>
              <a:t>Foundation:</a:t>
            </a:r>
            <a:endParaRPr lang="en-US" sz="4000" dirty="0">
              <a:latin typeface="+mj-lt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 l="4861" t="33181" r="7639" b="20523"/>
          <a:stretch>
            <a:fillRect/>
          </a:stretch>
        </p:blipFill>
        <p:spPr bwMode="auto">
          <a:xfrm>
            <a:off x="9313333" y="3285075"/>
            <a:ext cx="8534400" cy="3386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9800" y="548640"/>
            <a:ext cx="7772400" cy="1143000"/>
          </a:xfrm>
        </p:spPr>
        <p:txBody>
          <a:bodyPr>
            <a:normAutofit/>
          </a:bodyPr>
          <a:lstStyle/>
          <a:p>
            <a:r>
              <a:rPr lang="en-US" sz="6600" dirty="0" smtClean="0"/>
              <a:t>Redesign of the SHC</a:t>
            </a:r>
            <a:endParaRPr lang="en-US" sz="6600" dirty="0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5154454" y="3669506"/>
            <a:ext cx="733901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18562320" y="0"/>
            <a:ext cx="8869680" cy="733901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603504" y="1549348"/>
            <a:ext cx="6894576" cy="4805732"/>
          </a:xfrm>
          <a:prstGeom prst="rect">
            <a:avLst/>
          </a:prstGeom>
        </p:spPr>
        <p:txBody>
          <a:bodyPr vert="horz" lIns="198690" tIns="99345" rIns="198690" bIns="99345">
            <a:normAutofit/>
          </a:bodyPr>
          <a:lstStyle/>
          <a:p>
            <a:pPr marL="596070" marR="0" lvl="0" indent="-59607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Redesign of Student Health Center</a:t>
            </a:r>
          </a:p>
          <a:p>
            <a:pPr marL="596070" marR="0" lvl="0" indent="-59607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Tx/>
              <a:buChar char="-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Post-tensioned floor system</a:t>
            </a:r>
          </a:p>
          <a:p>
            <a:pPr marL="596070" marR="0" lvl="0" indent="-59607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Tx/>
              <a:buChar char="-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Concrete columns</a:t>
            </a:r>
          </a:p>
          <a:p>
            <a:pPr marL="596070" marR="0" lvl="0" indent="-59607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Tx/>
              <a:buChar char="-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Shear walls</a:t>
            </a:r>
          </a:p>
          <a:p>
            <a:pPr marL="596070" marR="0" lvl="0" indent="-59607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Tx/>
              <a:buChar char="-"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Foundations</a:t>
            </a:r>
          </a:p>
          <a:p>
            <a:pPr marL="596070" marR="0" lvl="0" indent="-59607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Cost/Schedule impacts</a:t>
            </a:r>
          </a:p>
          <a:p>
            <a:pPr marL="596070" marR="0" lvl="0" indent="-59607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Shading Systems</a:t>
            </a:r>
          </a:p>
          <a:p>
            <a:pPr marL="596070" marR="0" lvl="0" indent="-59607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Questions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042400" y="1761065"/>
            <a:ext cx="43687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+mj-lt"/>
              </a:rPr>
              <a:t>Foundation:</a:t>
            </a:r>
            <a:endParaRPr lang="en-US" sz="4000" dirty="0">
              <a:latin typeface="+mj-lt"/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11366182" y="3625280"/>
            <a:ext cx="4699635" cy="2594610"/>
            <a:chOff x="11366182" y="2372201"/>
            <a:chExt cx="4699635" cy="2594610"/>
          </a:xfrm>
        </p:grpSpPr>
        <p:pic>
          <p:nvPicPr>
            <p:cNvPr id="12" name="Picture 11"/>
            <p:cNvPicPr/>
            <p:nvPr/>
          </p:nvPicPr>
          <p:blipFill>
            <a:blip r:embed="rId2" cstate="print"/>
            <a:srcRect l="8153" t="1875" r="12566" b="31943"/>
            <a:stretch>
              <a:fillRect/>
            </a:stretch>
          </p:blipFill>
          <p:spPr bwMode="auto">
            <a:xfrm>
              <a:off x="11366182" y="2372201"/>
              <a:ext cx="4699635" cy="2594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9217" name="Group 1"/>
            <p:cNvGrpSpPr>
              <a:grpSpLocks/>
            </p:cNvGrpSpPr>
            <p:nvPr/>
          </p:nvGrpSpPr>
          <p:grpSpPr bwMode="auto">
            <a:xfrm>
              <a:off x="11856509" y="2749550"/>
              <a:ext cx="3686175" cy="1476375"/>
              <a:chOff x="3045" y="8011"/>
              <a:chExt cx="5805" cy="2325"/>
            </a:xfrm>
          </p:grpSpPr>
          <p:sp>
            <p:nvSpPr>
              <p:cNvPr id="9218" name="Oval 2"/>
              <p:cNvSpPr>
                <a:spLocks noChangeArrowheads="1"/>
              </p:cNvSpPr>
              <p:nvPr/>
            </p:nvSpPr>
            <p:spPr bwMode="auto">
              <a:xfrm>
                <a:off x="3045" y="8011"/>
                <a:ext cx="195" cy="180"/>
              </a:xfrm>
              <a:prstGeom prst="ellipse">
                <a:avLst/>
              </a:prstGeom>
              <a:solidFill>
                <a:srgbClr val="000000"/>
              </a:solidFill>
              <a:ln w="38100">
                <a:noFill/>
                <a:round/>
                <a:headEnd/>
                <a:tailEnd/>
              </a:ln>
              <a:effectLst>
                <a:outerShdw dist="28398" dir="3806097" algn="ctr" rotWithShape="0">
                  <a:srgbClr val="7F7F7F">
                    <a:alpha val="50000"/>
                  </a:srgb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19" name="Oval 3"/>
              <p:cNvSpPr>
                <a:spLocks noChangeArrowheads="1"/>
              </p:cNvSpPr>
              <p:nvPr/>
            </p:nvSpPr>
            <p:spPr bwMode="auto">
              <a:xfrm>
                <a:off x="3045" y="8926"/>
                <a:ext cx="195" cy="180"/>
              </a:xfrm>
              <a:prstGeom prst="ellipse">
                <a:avLst/>
              </a:prstGeom>
              <a:solidFill>
                <a:srgbClr val="000000"/>
              </a:solidFill>
              <a:ln w="38100">
                <a:noFill/>
                <a:round/>
                <a:headEnd/>
                <a:tailEnd/>
              </a:ln>
              <a:effectLst>
                <a:outerShdw dist="28398" dir="3806097" algn="ctr" rotWithShape="0">
                  <a:srgbClr val="7F7F7F">
                    <a:alpha val="50000"/>
                  </a:srgb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20" name="Oval 4"/>
              <p:cNvSpPr>
                <a:spLocks noChangeArrowheads="1"/>
              </p:cNvSpPr>
              <p:nvPr/>
            </p:nvSpPr>
            <p:spPr bwMode="auto">
              <a:xfrm>
                <a:off x="3045" y="9406"/>
                <a:ext cx="195" cy="180"/>
              </a:xfrm>
              <a:prstGeom prst="ellipse">
                <a:avLst/>
              </a:prstGeom>
              <a:solidFill>
                <a:srgbClr val="000000"/>
              </a:solidFill>
              <a:ln w="38100">
                <a:noFill/>
                <a:round/>
                <a:headEnd/>
                <a:tailEnd/>
              </a:ln>
              <a:effectLst>
                <a:outerShdw dist="28398" dir="3806097" algn="ctr" rotWithShape="0">
                  <a:srgbClr val="7F7F7F">
                    <a:alpha val="50000"/>
                  </a:srgb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21" name="Oval 5"/>
              <p:cNvSpPr>
                <a:spLocks noChangeArrowheads="1"/>
              </p:cNvSpPr>
              <p:nvPr/>
            </p:nvSpPr>
            <p:spPr bwMode="auto">
              <a:xfrm>
                <a:off x="3045" y="10156"/>
                <a:ext cx="195" cy="180"/>
              </a:xfrm>
              <a:prstGeom prst="ellipse">
                <a:avLst/>
              </a:prstGeom>
              <a:solidFill>
                <a:srgbClr val="000000"/>
              </a:solidFill>
              <a:ln w="38100">
                <a:noFill/>
                <a:round/>
                <a:headEnd/>
                <a:tailEnd/>
              </a:ln>
              <a:effectLst>
                <a:outerShdw dist="28398" dir="3806097" algn="ctr" rotWithShape="0">
                  <a:srgbClr val="7F7F7F">
                    <a:alpha val="50000"/>
                  </a:srgb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22" name="Oval 6"/>
              <p:cNvSpPr>
                <a:spLocks noChangeArrowheads="1"/>
              </p:cNvSpPr>
              <p:nvPr/>
            </p:nvSpPr>
            <p:spPr bwMode="auto">
              <a:xfrm>
                <a:off x="3960" y="8011"/>
                <a:ext cx="195" cy="180"/>
              </a:xfrm>
              <a:prstGeom prst="ellipse">
                <a:avLst/>
              </a:prstGeom>
              <a:solidFill>
                <a:srgbClr val="000000"/>
              </a:solidFill>
              <a:ln w="38100">
                <a:noFill/>
                <a:round/>
                <a:headEnd/>
                <a:tailEnd/>
              </a:ln>
              <a:effectLst>
                <a:outerShdw dist="28398" dir="3806097" algn="ctr" rotWithShape="0">
                  <a:srgbClr val="7F7F7F">
                    <a:alpha val="50000"/>
                  </a:srgb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23" name="Oval 7"/>
              <p:cNvSpPr>
                <a:spLocks noChangeArrowheads="1"/>
              </p:cNvSpPr>
              <p:nvPr/>
            </p:nvSpPr>
            <p:spPr bwMode="auto">
              <a:xfrm>
                <a:off x="3960" y="8926"/>
                <a:ext cx="195" cy="180"/>
              </a:xfrm>
              <a:prstGeom prst="ellipse">
                <a:avLst/>
              </a:prstGeom>
              <a:solidFill>
                <a:srgbClr val="000000"/>
              </a:solidFill>
              <a:ln w="38100">
                <a:noFill/>
                <a:round/>
                <a:headEnd/>
                <a:tailEnd/>
              </a:ln>
              <a:effectLst>
                <a:outerShdw dist="28398" dir="3806097" algn="ctr" rotWithShape="0">
                  <a:srgbClr val="7F7F7F">
                    <a:alpha val="50000"/>
                  </a:srgb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24" name="Oval 8"/>
              <p:cNvSpPr>
                <a:spLocks noChangeArrowheads="1"/>
              </p:cNvSpPr>
              <p:nvPr/>
            </p:nvSpPr>
            <p:spPr bwMode="auto">
              <a:xfrm>
                <a:off x="3960" y="9406"/>
                <a:ext cx="195" cy="180"/>
              </a:xfrm>
              <a:prstGeom prst="ellipse">
                <a:avLst/>
              </a:prstGeom>
              <a:solidFill>
                <a:srgbClr val="993300"/>
              </a:solidFill>
              <a:ln w="38100">
                <a:noFill/>
                <a:round/>
                <a:headEnd/>
                <a:tailEnd/>
              </a:ln>
              <a:effectLst>
                <a:outerShdw dist="28398" dir="3806097" algn="ctr" rotWithShape="0">
                  <a:srgbClr val="7F7F7F">
                    <a:alpha val="50000"/>
                  </a:srgb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25" name="Oval 9"/>
              <p:cNvSpPr>
                <a:spLocks noChangeArrowheads="1"/>
              </p:cNvSpPr>
              <p:nvPr/>
            </p:nvSpPr>
            <p:spPr bwMode="auto">
              <a:xfrm>
                <a:off x="3960" y="10156"/>
                <a:ext cx="195" cy="180"/>
              </a:xfrm>
              <a:prstGeom prst="ellipse">
                <a:avLst/>
              </a:prstGeom>
              <a:solidFill>
                <a:srgbClr val="000000"/>
              </a:solidFill>
              <a:ln w="38100">
                <a:noFill/>
                <a:round/>
                <a:headEnd/>
                <a:tailEnd/>
              </a:ln>
              <a:effectLst>
                <a:outerShdw dist="28398" dir="3806097" algn="ctr" rotWithShape="0">
                  <a:srgbClr val="7F7F7F">
                    <a:alpha val="50000"/>
                  </a:srgb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26" name="Oval 10"/>
              <p:cNvSpPr>
                <a:spLocks noChangeArrowheads="1"/>
              </p:cNvSpPr>
              <p:nvPr/>
            </p:nvSpPr>
            <p:spPr bwMode="auto">
              <a:xfrm>
                <a:off x="4905" y="8011"/>
                <a:ext cx="195" cy="180"/>
              </a:xfrm>
              <a:prstGeom prst="ellipse">
                <a:avLst/>
              </a:prstGeom>
              <a:solidFill>
                <a:srgbClr val="000000"/>
              </a:solidFill>
              <a:ln w="38100">
                <a:noFill/>
                <a:round/>
                <a:headEnd/>
                <a:tailEnd/>
              </a:ln>
              <a:effectLst>
                <a:outerShdw dist="28398" dir="3806097" algn="ctr" rotWithShape="0">
                  <a:srgbClr val="7F7F7F">
                    <a:alpha val="50000"/>
                  </a:srgb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27" name="Oval 11"/>
              <p:cNvSpPr>
                <a:spLocks noChangeArrowheads="1"/>
              </p:cNvSpPr>
              <p:nvPr/>
            </p:nvSpPr>
            <p:spPr bwMode="auto">
              <a:xfrm>
                <a:off x="4905" y="8926"/>
                <a:ext cx="195" cy="180"/>
              </a:xfrm>
              <a:prstGeom prst="ellipse">
                <a:avLst/>
              </a:prstGeom>
              <a:solidFill>
                <a:srgbClr val="000000"/>
              </a:solidFill>
              <a:ln w="38100">
                <a:noFill/>
                <a:round/>
                <a:headEnd/>
                <a:tailEnd/>
              </a:ln>
              <a:effectLst>
                <a:outerShdw dist="28398" dir="3806097" algn="ctr" rotWithShape="0">
                  <a:srgbClr val="7F7F7F">
                    <a:alpha val="50000"/>
                  </a:srgb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28" name="Oval 12"/>
              <p:cNvSpPr>
                <a:spLocks noChangeArrowheads="1"/>
              </p:cNvSpPr>
              <p:nvPr/>
            </p:nvSpPr>
            <p:spPr bwMode="auto">
              <a:xfrm>
                <a:off x="4905" y="9406"/>
                <a:ext cx="195" cy="180"/>
              </a:xfrm>
              <a:prstGeom prst="ellipse">
                <a:avLst/>
              </a:prstGeom>
              <a:solidFill>
                <a:srgbClr val="993300"/>
              </a:solidFill>
              <a:ln w="38100">
                <a:noFill/>
                <a:round/>
                <a:headEnd/>
                <a:tailEnd/>
              </a:ln>
              <a:effectLst>
                <a:outerShdw dist="28398" dir="3806097" algn="ctr" rotWithShape="0">
                  <a:srgbClr val="7F7F7F">
                    <a:alpha val="50000"/>
                  </a:srgb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29" name="Oval 13"/>
              <p:cNvSpPr>
                <a:spLocks noChangeArrowheads="1"/>
              </p:cNvSpPr>
              <p:nvPr/>
            </p:nvSpPr>
            <p:spPr bwMode="auto">
              <a:xfrm>
                <a:off x="4905" y="10156"/>
                <a:ext cx="195" cy="180"/>
              </a:xfrm>
              <a:prstGeom prst="ellipse">
                <a:avLst/>
              </a:prstGeom>
              <a:solidFill>
                <a:srgbClr val="000000"/>
              </a:solidFill>
              <a:ln w="38100">
                <a:noFill/>
                <a:round/>
                <a:headEnd/>
                <a:tailEnd/>
              </a:ln>
              <a:effectLst>
                <a:outerShdw dist="28398" dir="3806097" algn="ctr" rotWithShape="0">
                  <a:srgbClr val="7F7F7F">
                    <a:alpha val="50000"/>
                  </a:srgb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30" name="Oval 14"/>
              <p:cNvSpPr>
                <a:spLocks noChangeArrowheads="1"/>
              </p:cNvSpPr>
              <p:nvPr/>
            </p:nvSpPr>
            <p:spPr bwMode="auto">
              <a:xfrm>
                <a:off x="5850" y="8011"/>
                <a:ext cx="195" cy="180"/>
              </a:xfrm>
              <a:prstGeom prst="ellipse">
                <a:avLst/>
              </a:prstGeom>
              <a:solidFill>
                <a:srgbClr val="000000"/>
              </a:solidFill>
              <a:ln w="38100">
                <a:noFill/>
                <a:round/>
                <a:headEnd/>
                <a:tailEnd/>
              </a:ln>
              <a:effectLst>
                <a:outerShdw dist="28398" dir="3806097" algn="ctr" rotWithShape="0">
                  <a:srgbClr val="7F7F7F">
                    <a:alpha val="50000"/>
                  </a:srgb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31" name="Oval 15"/>
              <p:cNvSpPr>
                <a:spLocks noChangeArrowheads="1"/>
              </p:cNvSpPr>
              <p:nvPr/>
            </p:nvSpPr>
            <p:spPr bwMode="auto">
              <a:xfrm>
                <a:off x="5850" y="8926"/>
                <a:ext cx="195" cy="180"/>
              </a:xfrm>
              <a:prstGeom prst="ellipse">
                <a:avLst/>
              </a:prstGeom>
              <a:solidFill>
                <a:srgbClr val="000000"/>
              </a:solidFill>
              <a:ln w="38100">
                <a:noFill/>
                <a:round/>
                <a:headEnd/>
                <a:tailEnd/>
              </a:ln>
              <a:effectLst>
                <a:outerShdw dist="28398" dir="3806097" algn="ctr" rotWithShape="0">
                  <a:srgbClr val="7F7F7F">
                    <a:alpha val="50000"/>
                  </a:srgb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32" name="Oval 16"/>
              <p:cNvSpPr>
                <a:spLocks noChangeArrowheads="1"/>
              </p:cNvSpPr>
              <p:nvPr/>
            </p:nvSpPr>
            <p:spPr bwMode="auto">
              <a:xfrm>
                <a:off x="5850" y="9406"/>
                <a:ext cx="195" cy="180"/>
              </a:xfrm>
              <a:prstGeom prst="ellipse">
                <a:avLst/>
              </a:prstGeom>
              <a:solidFill>
                <a:srgbClr val="993300"/>
              </a:solidFill>
              <a:ln w="38100">
                <a:noFill/>
                <a:round/>
                <a:headEnd/>
                <a:tailEnd/>
              </a:ln>
              <a:effectLst>
                <a:outerShdw dist="28398" dir="3806097" algn="ctr" rotWithShape="0">
                  <a:srgbClr val="7F7F7F">
                    <a:alpha val="50000"/>
                  </a:srgb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33" name="Oval 17"/>
              <p:cNvSpPr>
                <a:spLocks noChangeArrowheads="1"/>
              </p:cNvSpPr>
              <p:nvPr/>
            </p:nvSpPr>
            <p:spPr bwMode="auto">
              <a:xfrm>
                <a:off x="5850" y="10156"/>
                <a:ext cx="195" cy="180"/>
              </a:xfrm>
              <a:prstGeom prst="ellipse">
                <a:avLst/>
              </a:prstGeom>
              <a:solidFill>
                <a:srgbClr val="000000"/>
              </a:solidFill>
              <a:ln w="38100">
                <a:noFill/>
                <a:round/>
                <a:headEnd/>
                <a:tailEnd/>
              </a:ln>
              <a:effectLst>
                <a:outerShdw dist="28398" dir="3806097" algn="ctr" rotWithShape="0">
                  <a:srgbClr val="7F7F7F">
                    <a:alpha val="50000"/>
                  </a:srgb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34" name="Oval 18"/>
              <p:cNvSpPr>
                <a:spLocks noChangeArrowheads="1"/>
              </p:cNvSpPr>
              <p:nvPr/>
            </p:nvSpPr>
            <p:spPr bwMode="auto">
              <a:xfrm>
                <a:off x="6795" y="8011"/>
                <a:ext cx="195" cy="180"/>
              </a:xfrm>
              <a:prstGeom prst="ellipse">
                <a:avLst/>
              </a:prstGeom>
              <a:solidFill>
                <a:srgbClr val="000000"/>
              </a:solidFill>
              <a:ln w="38100">
                <a:noFill/>
                <a:round/>
                <a:headEnd/>
                <a:tailEnd/>
              </a:ln>
              <a:effectLst>
                <a:outerShdw dist="28398" dir="3806097" algn="ctr" rotWithShape="0">
                  <a:srgbClr val="7F7F7F">
                    <a:alpha val="50000"/>
                  </a:srgb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35" name="Oval 19"/>
              <p:cNvSpPr>
                <a:spLocks noChangeArrowheads="1"/>
              </p:cNvSpPr>
              <p:nvPr/>
            </p:nvSpPr>
            <p:spPr bwMode="auto">
              <a:xfrm>
                <a:off x="6795" y="8926"/>
                <a:ext cx="195" cy="180"/>
              </a:xfrm>
              <a:prstGeom prst="ellipse">
                <a:avLst/>
              </a:prstGeom>
              <a:solidFill>
                <a:srgbClr val="000000"/>
              </a:solidFill>
              <a:ln w="38100">
                <a:noFill/>
                <a:round/>
                <a:headEnd/>
                <a:tailEnd/>
              </a:ln>
              <a:effectLst>
                <a:outerShdw dist="28398" dir="3806097" algn="ctr" rotWithShape="0">
                  <a:srgbClr val="7F7F7F">
                    <a:alpha val="50000"/>
                  </a:srgb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36" name="Oval 20"/>
              <p:cNvSpPr>
                <a:spLocks noChangeArrowheads="1"/>
              </p:cNvSpPr>
              <p:nvPr/>
            </p:nvSpPr>
            <p:spPr bwMode="auto">
              <a:xfrm>
                <a:off x="6795" y="9406"/>
                <a:ext cx="195" cy="180"/>
              </a:xfrm>
              <a:prstGeom prst="ellipse">
                <a:avLst/>
              </a:prstGeom>
              <a:solidFill>
                <a:srgbClr val="993300"/>
              </a:solidFill>
              <a:ln w="38100">
                <a:noFill/>
                <a:round/>
                <a:headEnd/>
                <a:tailEnd/>
              </a:ln>
              <a:effectLst>
                <a:outerShdw dist="28398" dir="3806097" algn="ctr" rotWithShape="0">
                  <a:srgbClr val="7F7F7F">
                    <a:alpha val="50000"/>
                  </a:srgb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37" name="Oval 21"/>
              <p:cNvSpPr>
                <a:spLocks noChangeArrowheads="1"/>
              </p:cNvSpPr>
              <p:nvPr/>
            </p:nvSpPr>
            <p:spPr bwMode="auto">
              <a:xfrm>
                <a:off x="6795" y="10156"/>
                <a:ext cx="195" cy="180"/>
              </a:xfrm>
              <a:prstGeom prst="ellipse">
                <a:avLst/>
              </a:prstGeom>
              <a:solidFill>
                <a:srgbClr val="000000"/>
              </a:solidFill>
              <a:ln w="38100">
                <a:noFill/>
                <a:round/>
                <a:headEnd/>
                <a:tailEnd/>
              </a:ln>
              <a:effectLst>
                <a:outerShdw dist="28398" dir="3806097" algn="ctr" rotWithShape="0">
                  <a:srgbClr val="7F7F7F">
                    <a:alpha val="50000"/>
                  </a:srgb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38" name="Oval 22"/>
              <p:cNvSpPr>
                <a:spLocks noChangeArrowheads="1"/>
              </p:cNvSpPr>
              <p:nvPr/>
            </p:nvSpPr>
            <p:spPr bwMode="auto">
              <a:xfrm>
                <a:off x="7725" y="8011"/>
                <a:ext cx="195" cy="180"/>
              </a:xfrm>
              <a:prstGeom prst="ellipse">
                <a:avLst/>
              </a:prstGeom>
              <a:solidFill>
                <a:srgbClr val="000000"/>
              </a:solidFill>
              <a:ln w="38100">
                <a:noFill/>
                <a:round/>
                <a:headEnd/>
                <a:tailEnd/>
              </a:ln>
              <a:effectLst>
                <a:outerShdw dist="28398" dir="3806097" algn="ctr" rotWithShape="0">
                  <a:srgbClr val="7F7F7F">
                    <a:alpha val="50000"/>
                  </a:srgb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39" name="Oval 23"/>
              <p:cNvSpPr>
                <a:spLocks noChangeArrowheads="1"/>
              </p:cNvSpPr>
              <p:nvPr/>
            </p:nvSpPr>
            <p:spPr bwMode="auto">
              <a:xfrm>
                <a:off x="7725" y="8926"/>
                <a:ext cx="195" cy="180"/>
              </a:xfrm>
              <a:prstGeom prst="ellipse">
                <a:avLst/>
              </a:prstGeom>
              <a:solidFill>
                <a:srgbClr val="000000"/>
              </a:solidFill>
              <a:ln w="38100">
                <a:noFill/>
                <a:round/>
                <a:headEnd/>
                <a:tailEnd/>
              </a:ln>
              <a:effectLst>
                <a:outerShdw dist="28398" dir="3806097" algn="ctr" rotWithShape="0">
                  <a:srgbClr val="7F7F7F">
                    <a:alpha val="50000"/>
                  </a:srgb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40" name="Oval 24"/>
              <p:cNvSpPr>
                <a:spLocks noChangeArrowheads="1"/>
              </p:cNvSpPr>
              <p:nvPr/>
            </p:nvSpPr>
            <p:spPr bwMode="auto">
              <a:xfrm>
                <a:off x="7725" y="9406"/>
                <a:ext cx="195" cy="180"/>
              </a:xfrm>
              <a:prstGeom prst="ellipse">
                <a:avLst/>
              </a:prstGeom>
              <a:solidFill>
                <a:srgbClr val="000000"/>
              </a:solidFill>
              <a:ln w="38100">
                <a:noFill/>
                <a:round/>
                <a:headEnd/>
                <a:tailEnd/>
              </a:ln>
              <a:effectLst>
                <a:outerShdw dist="28398" dir="3806097" algn="ctr" rotWithShape="0">
                  <a:srgbClr val="7F7F7F">
                    <a:alpha val="50000"/>
                  </a:srgb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41" name="Oval 25"/>
              <p:cNvSpPr>
                <a:spLocks noChangeArrowheads="1"/>
              </p:cNvSpPr>
              <p:nvPr/>
            </p:nvSpPr>
            <p:spPr bwMode="auto">
              <a:xfrm>
                <a:off x="7725" y="10156"/>
                <a:ext cx="195" cy="180"/>
              </a:xfrm>
              <a:prstGeom prst="ellipse">
                <a:avLst/>
              </a:prstGeom>
              <a:solidFill>
                <a:srgbClr val="000000"/>
              </a:solidFill>
              <a:ln w="38100">
                <a:noFill/>
                <a:round/>
                <a:headEnd/>
                <a:tailEnd/>
              </a:ln>
              <a:effectLst>
                <a:outerShdw dist="28398" dir="3806097" algn="ctr" rotWithShape="0">
                  <a:srgbClr val="7F7F7F">
                    <a:alpha val="50000"/>
                  </a:srgb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42" name="Oval 26"/>
              <p:cNvSpPr>
                <a:spLocks noChangeArrowheads="1"/>
              </p:cNvSpPr>
              <p:nvPr/>
            </p:nvSpPr>
            <p:spPr bwMode="auto">
              <a:xfrm>
                <a:off x="8655" y="8011"/>
                <a:ext cx="195" cy="180"/>
              </a:xfrm>
              <a:prstGeom prst="ellipse">
                <a:avLst/>
              </a:prstGeom>
              <a:solidFill>
                <a:srgbClr val="000000"/>
              </a:solidFill>
              <a:ln w="38100">
                <a:noFill/>
                <a:round/>
                <a:headEnd/>
                <a:tailEnd/>
              </a:ln>
              <a:effectLst>
                <a:outerShdw dist="28398" dir="3806097" algn="ctr" rotWithShape="0">
                  <a:srgbClr val="7F7F7F">
                    <a:alpha val="50000"/>
                  </a:srgb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43" name="Oval 27"/>
              <p:cNvSpPr>
                <a:spLocks noChangeArrowheads="1"/>
              </p:cNvSpPr>
              <p:nvPr/>
            </p:nvSpPr>
            <p:spPr bwMode="auto">
              <a:xfrm>
                <a:off x="8655" y="8746"/>
                <a:ext cx="195" cy="180"/>
              </a:xfrm>
              <a:prstGeom prst="ellipse">
                <a:avLst/>
              </a:prstGeom>
              <a:solidFill>
                <a:srgbClr val="000000"/>
              </a:solidFill>
              <a:ln w="38100">
                <a:noFill/>
                <a:round/>
                <a:headEnd/>
                <a:tailEnd/>
              </a:ln>
              <a:effectLst>
                <a:outerShdw dist="28398" dir="3806097" algn="ctr" rotWithShape="0">
                  <a:srgbClr val="7F7F7F">
                    <a:alpha val="50000"/>
                  </a:srgb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44" name="Oval 28"/>
              <p:cNvSpPr>
                <a:spLocks noChangeArrowheads="1"/>
              </p:cNvSpPr>
              <p:nvPr/>
            </p:nvSpPr>
            <p:spPr bwMode="auto">
              <a:xfrm>
                <a:off x="8655" y="9406"/>
                <a:ext cx="195" cy="180"/>
              </a:xfrm>
              <a:prstGeom prst="ellipse">
                <a:avLst/>
              </a:prstGeom>
              <a:solidFill>
                <a:srgbClr val="000000"/>
              </a:solidFill>
              <a:ln w="38100">
                <a:noFill/>
                <a:round/>
                <a:headEnd/>
                <a:tailEnd/>
              </a:ln>
              <a:effectLst>
                <a:outerShdw dist="28398" dir="3806097" algn="ctr" rotWithShape="0">
                  <a:srgbClr val="7F7F7F">
                    <a:alpha val="50000"/>
                  </a:srgb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45" name="Oval 29"/>
              <p:cNvSpPr>
                <a:spLocks noChangeArrowheads="1"/>
              </p:cNvSpPr>
              <p:nvPr/>
            </p:nvSpPr>
            <p:spPr bwMode="auto">
              <a:xfrm>
                <a:off x="8655" y="10156"/>
                <a:ext cx="195" cy="180"/>
              </a:xfrm>
              <a:prstGeom prst="ellipse">
                <a:avLst/>
              </a:prstGeom>
              <a:solidFill>
                <a:srgbClr val="000000"/>
              </a:solidFill>
              <a:ln w="38100">
                <a:noFill/>
                <a:round/>
                <a:headEnd/>
                <a:tailEnd/>
              </a:ln>
              <a:effectLst>
                <a:outerShdw dist="28398" dir="3806097" algn="ctr" rotWithShape="0">
                  <a:srgbClr val="7F7F7F">
                    <a:alpha val="50000"/>
                  </a:srgb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39" name="Content Placeholder 6"/>
          <p:cNvSpPr>
            <a:spLocks noGrp="1"/>
          </p:cNvSpPr>
          <p:nvPr>
            <p:ph idx="1"/>
          </p:nvPr>
        </p:nvSpPr>
        <p:spPr>
          <a:xfrm>
            <a:off x="8972974" y="2617889"/>
            <a:ext cx="9484359" cy="97197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200" dirty="0" smtClean="0">
                <a:latin typeface="+mj-lt"/>
              </a:rPr>
              <a:t>Changed to 4-pile  pile caps instead of 3</a:t>
            </a:r>
            <a:endParaRPr lang="en-US" sz="32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9799" y="548640"/>
            <a:ext cx="8492067" cy="1143000"/>
          </a:xfrm>
        </p:spPr>
        <p:txBody>
          <a:bodyPr>
            <a:normAutofit/>
          </a:bodyPr>
          <a:lstStyle/>
          <a:p>
            <a:r>
              <a:rPr lang="en-US" sz="6600" dirty="0" smtClean="0"/>
              <a:t>Cost / Schedule Impacts</a:t>
            </a:r>
            <a:endParaRPr lang="en-US" sz="6600" dirty="0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5154454" y="3669506"/>
            <a:ext cx="733901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18562320" y="0"/>
            <a:ext cx="8869680" cy="733901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603504" y="1549348"/>
            <a:ext cx="6894576" cy="4805732"/>
          </a:xfrm>
          <a:prstGeom prst="rect">
            <a:avLst/>
          </a:prstGeom>
        </p:spPr>
        <p:txBody>
          <a:bodyPr vert="horz" lIns="198690" tIns="99345" rIns="198690" bIns="99345">
            <a:normAutofit/>
          </a:bodyPr>
          <a:lstStyle/>
          <a:p>
            <a:pPr marL="596070" marR="0" lvl="0" indent="-59607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Redesign of Student Health Center</a:t>
            </a:r>
          </a:p>
          <a:p>
            <a:pPr marL="596070" marR="0" lvl="0" indent="-59607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Tx/>
              <a:buChar char="-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Post-tensioned floor system</a:t>
            </a:r>
          </a:p>
          <a:p>
            <a:pPr marL="596070" marR="0" lvl="0" indent="-59607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Tx/>
              <a:buChar char="-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Concrete columns</a:t>
            </a:r>
          </a:p>
          <a:p>
            <a:pPr marL="596070" marR="0" lvl="0" indent="-59607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Tx/>
              <a:buChar char="-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Shear walls</a:t>
            </a:r>
          </a:p>
          <a:p>
            <a:pPr marL="596070" marR="0" lvl="0" indent="-59607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Tx/>
              <a:buChar char="-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Foundations</a:t>
            </a:r>
          </a:p>
          <a:p>
            <a:pPr marL="596070" marR="0" lvl="0" indent="-59607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Cost/Schedule impacts</a:t>
            </a:r>
          </a:p>
          <a:p>
            <a:pPr marL="596070" marR="0" lvl="0" indent="-59607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Shading Systems</a:t>
            </a:r>
          </a:p>
          <a:p>
            <a:pPr marL="596070" marR="0" lvl="0" indent="-59607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Questions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042400" y="1761065"/>
            <a:ext cx="43687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+mj-lt"/>
              </a:rPr>
              <a:t>Cost Comparison:</a:t>
            </a:r>
            <a:endParaRPr lang="en-US" sz="4000" dirty="0">
              <a:latin typeface="+mj-lt"/>
            </a:endParaRPr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2" cstate="print"/>
          <a:srcRect l="11111" t="19293" r="11806" b="9411"/>
          <a:stretch>
            <a:fillRect/>
          </a:stretch>
        </p:blipFill>
        <p:spPr bwMode="auto">
          <a:xfrm>
            <a:off x="10498672" y="2507361"/>
            <a:ext cx="6637863" cy="460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9799" y="548640"/>
            <a:ext cx="8492067" cy="1143000"/>
          </a:xfrm>
        </p:spPr>
        <p:txBody>
          <a:bodyPr>
            <a:normAutofit/>
          </a:bodyPr>
          <a:lstStyle/>
          <a:p>
            <a:r>
              <a:rPr lang="en-US" sz="6600" dirty="0" smtClean="0"/>
              <a:t>Cost / Schedule Impacts</a:t>
            </a:r>
            <a:endParaRPr lang="en-US" sz="6600" dirty="0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5154454" y="3669506"/>
            <a:ext cx="733901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18562320" y="0"/>
            <a:ext cx="8869680" cy="733901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603504" y="1549348"/>
            <a:ext cx="6894576" cy="4805732"/>
          </a:xfrm>
          <a:prstGeom prst="rect">
            <a:avLst/>
          </a:prstGeom>
        </p:spPr>
        <p:txBody>
          <a:bodyPr vert="horz" lIns="198690" tIns="99345" rIns="198690" bIns="99345">
            <a:normAutofit/>
          </a:bodyPr>
          <a:lstStyle/>
          <a:p>
            <a:pPr marL="596070" marR="0" lvl="0" indent="-59607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Redesign of Student Health Center</a:t>
            </a:r>
          </a:p>
          <a:p>
            <a:pPr marL="596070" marR="0" lvl="0" indent="-59607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Tx/>
              <a:buChar char="-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Post-tensioned floor system</a:t>
            </a:r>
          </a:p>
          <a:p>
            <a:pPr marL="596070" marR="0" lvl="0" indent="-59607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Tx/>
              <a:buChar char="-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Concrete columns</a:t>
            </a:r>
          </a:p>
          <a:p>
            <a:pPr marL="596070" marR="0" lvl="0" indent="-59607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Tx/>
              <a:buChar char="-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Shear walls</a:t>
            </a:r>
          </a:p>
          <a:p>
            <a:pPr marL="596070" marR="0" lvl="0" indent="-59607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Tx/>
              <a:buChar char="-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Foundations</a:t>
            </a:r>
          </a:p>
          <a:p>
            <a:pPr marL="596070" marR="0" lvl="0" indent="-59607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Cost/Schedule impacts</a:t>
            </a:r>
          </a:p>
          <a:p>
            <a:pPr marL="596070" marR="0" lvl="0" indent="-59607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Shading Systems</a:t>
            </a:r>
          </a:p>
          <a:p>
            <a:pPr marL="596070" marR="0" lvl="0" indent="-59607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Questions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042400" y="1761065"/>
            <a:ext cx="43687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+mj-lt"/>
              </a:rPr>
              <a:t>Cost Comparison:</a:t>
            </a:r>
            <a:endParaRPr lang="en-US" sz="4000" dirty="0">
              <a:latin typeface="+mj-lt"/>
            </a:endParaRPr>
          </a:p>
        </p:txBody>
      </p:sp>
      <p:sp>
        <p:nvSpPr>
          <p:cNvPr id="12" name="Content Placeholder 6"/>
          <p:cNvSpPr>
            <a:spLocks noGrp="1"/>
          </p:cNvSpPr>
          <p:nvPr>
            <p:ph idx="1"/>
          </p:nvPr>
        </p:nvSpPr>
        <p:spPr>
          <a:xfrm>
            <a:off x="9006840" y="2719494"/>
            <a:ext cx="9077960" cy="354583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200" dirty="0" smtClean="0">
                <a:latin typeface="+mj-lt"/>
              </a:rPr>
              <a:t>Didn’t take into account:</a:t>
            </a:r>
          </a:p>
          <a:p>
            <a:pPr>
              <a:buFontTx/>
              <a:buChar char="-"/>
            </a:pPr>
            <a:r>
              <a:rPr lang="en-US" sz="3200" dirty="0" smtClean="0">
                <a:latin typeface="+mj-lt"/>
              </a:rPr>
              <a:t>Contractors Available</a:t>
            </a:r>
          </a:p>
          <a:p>
            <a:pPr>
              <a:buFontTx/>
              <a:buChar char="-"/>
            </a:pPr>
            <a:r>
              <a:rPr lang="en-US" sz="3200" dirty="0" smtClean="0">
                <a:latin typeface="+mj-lt"/>
              </a:rPr>
              <a:t>Additional Floor Work</a:t>
            </a:r>
          </a:p>
          <a:p>
            <a:pPr>
              <a:buFontTx/>
              <a:buChar char="-"/>
            </a:pPr>
            <a:r>
              <a:rPr lang="en-US" sz="3200" dirty="0" smtClean="0">
                <a:latin typeface="+mj-lt"/>
              </a:rPr>
              <a:t>Additional Piles</a:t>
            </a:r>
          </a:p>
          <a:p>
            <a:pPr>
              <a:buFontTx/>
              <a:buChar char="-"/>
            </a:pPr>
            <a:r>
              <a:rPr lang="en-US" sz="3200" dirty="0" smtClean="0">
                <a:latin typeface="+mj-lt"/>
              </a:rPr>
              <a:t>Mechanical/Electrical Usage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9799" y="548640"/>
            <a:ext cx="8492067" cy="1143000"/>
          </a:xfrm>
        </p:spPr>
        <p:txBody>
          <a:bodyPr>
            <a:normAutofit/>
          </a:bodyPr>
          <a:lstStyle/>
          <a:p>
            <a:r>
              <a:rPr lang="en-US" sz="6600" dirty="0" smtClean="0"/>
              <a:t>Cost / Schedule Impacts</a:t>
            </a:r>
            <a:endParaRPr lang="en-US" sz="6600" dirty="0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5154454" y="3669506"/>
            <a:ext cx="733901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18562320" y="0"/>
            <a:ext cx="8869680" cy="733901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603504" y="1549348"/>
            <a:ext cx="6894576" cy="4805732"/>
          </a:xfrm>
          <a:prstGeom prst="rect">
            <a:avLst/>
          </a:prstGeom>
        </p:spPr>
        <p:txBody>
          <a:bodyPr vert="horz" lIns="198690" tIns="99345" rIns="198690" bIns="99345">
            <a:normAutofit/>
          </a:bodyPr>
          <a:lstStyle/>
          <a:p>
            <a:pPr marL="596070" marR="0" lvl="0" indent="-59607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Redesign of Student Health Center</a:t>
            </a:r>
          </a:p>
          <a:p>
            <a:pPr marL="596070" marR="0" lvl="0" indent="-59607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Tx/>
              <a:buChar char="-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Post-tensioned floor system</a:t>
            </a:r>
          </a:p>
          <a:p>
            <a:pPr marL="596070" marR="0" lvl="0" indent="-59607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Tx/>
              <a:buChar char="-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Concrete columns</a:t>
            </a:r>
          </a:p>
          <a:p>
            <a:pPr marL="596070" marR="0" lvl="0" indent="-59607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Tx/>
              <a:buChar char="-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Shear walls</a:t>
            </a:r>
          </a:p>
          <a:p>
            <a:pPr marL="596070" marR="0" lvl="0" indent="-59607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Tx/>
              <a:buChar char="-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Foundations</a:t>
            </a:r>
          </a:p>
          <a:p>
            <a:pPr marL="596070" marR="0" lvl="0" indent="-59607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Cost/Schedule impacts</a:t>
            </a:r>
          </a:p>
          <a:p>
            <a:pPr marL="596070" marR="0" lvl="0" indent="-59607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Shading Systems</a:t>
            </a:r>
          </a:p>
          <a:p>
            <a:pPr marL="596070" marR="0" lvl="0" indent="-59607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Questions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042400" y="1761065"/>
            <a:ext cx="55202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+mj-lt"/>
              </a:rPr>
              <a:t>Schedule Comparison:</a:t>
            </a:r>
            <a:endParaRPr lang="en-US" sz="4000" dirty="0">
              <a:latin typeface="+mj-lt"/>
            </a:endParaRP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 l="10417" t="10959" r="11806" b="33948"/>
          <a:stretch>
            <a:fillRect/>
          </a:stretch>
        </p:blipFill>
        <p:spPr bwMode="auto">
          <a:xfrm>
            <a:off x="13817610" y="1770592"/>
            <a:ext cx="4571998" cy="2428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3" cstate="print"/>
          <a:srcRect l="11806" t="10959" r="12153" b="23849"/>
          <a:stretch>
            <a:fillRect/>
          </a:stretch>
        </p:blipFill>
        <p:spPr bwMode="auto">
          <a:xfrm>
            <a:off x="13885341" y="4273478"/>
            <a:ext cx="4504265" cy="289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Content Placeholder 6"/>
          <p:cNvSpPr>
            <a:spLocks noGrp="1"/>
          </p:cNvSpPr>
          <p:nvPr>
            <p:ph idx="1"/>
          </p:nvPr>
        </p:nvSpPr>
        <p:spPr>
          <a:xfrm>
            <a:off x="9142305" y="2438509"/>
            <a:ext cx="4810760" cy="21673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200" dirty="0" smtClean="0">
                <a:latin typeface="+mj-lt"/>
              </a:rPr>
              <a:t>Steel Structure:  177 days</a:t>
            </a:r>
          </a:p>
          <a:p>
            <a:pPr>
              <a:buNone/>
            </a:pPr>
            <a:r>
              <a:rPr lang="en-US" sz="3200" dirty="0" smtClean="0">
                <a:latin typeface="+mj-lt"/>
              </a:rPr>
              <a:t>Conc. Structure: 234 days</a:t>
            </a:r>
          </a:p>
        </p:txBody>
      </p:sp>
      <p:sp>
        <p:nvSpPr>
          <p:cNvPr id="13" name="Content Placeholder 6"/>
          <p:cNvSpPr txBox="1">
            <a:spLocks/>
          </p:cNvSpPr>
          <p:nvPr/>
        </p:nvSpPr>
        <p:spPr>
          <a:xfrm>
            <a:off x="9159240" y="3979436"/>
            <a:ext cx="4810760" cy="3071706"/>
          </a:xfrm>
          <a:prstGeom prst="rect">
            <a:avLst/>
          </a:prstGeom>
        </p:spPr>
        <p:txBody>
          <a:bodyPr vert="horz" lIns="198690" tIns="99345" rIns="198690" bIns="99345">
            <a:normAutofit/>
          </a:bodyPr>
          <a:lstStyle/>
          <a:p>
            <a:pPr marL="596070" marR="0" lvl="0" indent="-59607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Didn’t take into account:</a:t>
            </a:r>
          </a:p>
          <a:p>
            <a:pPr marL="596070" marR="0" lvl="0" indent="-59607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Tx/>
              <a:buChar char="-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Lead Time</a:t>
            </a:r>
          </a:p>
          <a:p>
            <a:pPr marL="596070" marR="0" lvl="0" indent="-59607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Tx/>
              <a:buChar char="-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Additional Floor Work</a:t>
            </a:r>
          </a:p>
          <a:p>
            <a:pPr marL="596070" marR="0" lvl="0" indent="-59607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Tx/>
              <a:buChar char="-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Additional Piles</a:t>
            </a:r>
          </a:p>
          <a:p>
            <a:pPr marL="596070" marR="0" lvl="0" indent="-59607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Tx/>
              <a:buChar char="-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Connections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9799" y="548640"/>
            <a:ext cx="8492067" cy="1143000"/>
          </a:xfrm>
        </p:spPr>
        <p:txBody>
          <a:bodyPr>
            <a:normAutofit/>
          </a:bodyPr>
          <a:lstStyle/>
          <a:p>
            <a:r>
              <a:rPr lang="en-US" sz="6600" dirty="0" smtClean="0"/>
              <a:t>Cost / Schedule Impacts</a:t>
            </a:r>
            <a:endParaRPr lang="en-US" sz="6600" dirty="0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5154454" y="3669506"/>
            <a:ext cx="733901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18562320" y="0"/>
            <a:ext cx="8869680" cy="733901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603504" y="1549348"/>
            <a:ext cx="6894576" cy="4805732"/>
          </a:xfrm>
          <a:prstGeom prst="rect">
            <a:avLst/>
          </a:prstGeom>
        </p:spPr>
        <p:txBody>
          <a:bodyPr vert="horz" lIns="198690" tIns="99345" rIns="198690" bIns="99345">
            <a:normAutofit/>
          </a:bodyPr>
          <a:lstStyle/>
          <a:p>
            <a:pPr marL="596070" marR="0" lvl="0" indent="-59607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Redesign of Student Health Center</a:t>
            </a:r>
          </a:p>
          <a:p>
            <a:pPr marL="596070" marR="0" lvl="0" indent="-59607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Tx/>
              <a:buChar char="-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Post-tensioned floor system</a:t>
            </a:r>
          </a:p>
          <a:p>
            <a:pPr marL="596070" marR="0" lvl="0" indent="-59607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Tx/>
              <a:buChar char="-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Concrete columns</a:t>
            </a:r>
          </a:p>
          <a:p>
            <a:pPr marL="596070" marR="0" lvl="0" indent="-59607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Tx/>
              <a:buChar char="-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Shear walls</a:t>
            </a:r>
          </a:p>
          <a:p>
            <a:pPr marL="596070" marR="0" lvl="0" indent="-59607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Tx/>
              <a:buChar char="-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Foundations</a:t>
            </a:r>
          </a:p>
          <a:p>
            <a:pPr marL="596070" marR="0" lvl="0" indent="-59607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Cost/Schedule impacts</a:t>
            </a:r>
          </a:p>
          <a:p>
            <a:pPr marL="596070" marR="0" lvl="0" indent="-59607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Shading Systems</a:t>
            </a:r>
          </a:p>
          <a:p>
            <a:pPr marL="596070" marR="0" lvl="0" indent="-59607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Questions</a:t>
            </a:r>
          </a:p>
        </p:txBody>
      </p:sp>
      <p:pic>
        <p:nvPicPr>
          <p:cNvPr id="34817" name="Picture 1"/>
          <p:cNvPicPr>
            <a:picLocks noChangeAspect="1" noChangeArrowheads="1"/>
          </p:cNvPicPr>
          <p:nvPr/>
        </p:nvPicPr>
        <p:blipFill>
          <a:blip r:embed="rId2" cstate="print"/>
          <a:srcRect l="10417" t="43830" r="13889" b="42281"/>
          <a:stretch>
            <a:fillRect/>
          </a:stretch>
        </p:blipFill>
        <p:spPr bwMode="auto">
          <a:xfrm>
            <a:off x="9889067" y="5283206"/>
            <a:ext cx="7382933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9042400" y="1761065"/>
            <a:ext cx="55202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+mj-lt"/>
              </a:rPr>
              <a:t>CM Conclusion:</a:t>
            </a:r>
            <a:endParaRPr lang="en-US" sz="4000" dirty="0">
              <a:latin typeface="+mj-lt"/>
            </a:endParaRPr>
          </a:p>
        </p:txBody>
      </p:sp>
      <p:sp>
        <p:nvSpPr>
          <p:cNvPr id="13" name="Content Placeholder 6"/>
          <p:cNvSpPr>
            <a:spLocks noGrp="1"/>
          </p:cNvSpPr>
          <p:nvPr>
            <p:ph idx="1"/>
          </p:nvPr>
        </p:nvSpPr>
        <p:spPr>
          <a:xfrm>
            <a:off x="9142304" y="2675578"/>
            <a:ext cx="8129695" cy="2302824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US" sz="3200" dirty="0" smtClean="0">
                <a:latin typeface="+mj-lt"/>
              </a:rPr>
              <a:t>Concrete structure costs less</a:t>
            </a:r>
          </a:p>
          <a:p>
            <a:pPr>
              <a:buFontTx/>
              <a:buChar char="-"/>
            </a:pPr>
            <a:r>
              <a:rPr lang="en-US" sz="3200" dirty="0" smtClean="0">
                <a:latin typeface="+mj-lt"/>
              </a:rPr>
              <a:t>Steel structure  is a quicker build</a:t>
            </a:r>
          </a:p>
          <a:p>
            <a:pPr>
              <a:buFontTx/>
              <a:buChar char="-"/>
            </a:pPr>
            <a:r>
              <a:rPr lang="en-US" sz="3200" dirty="0" smtClean="0">
                <a:latin typeface="+mj-lt"/>
              </a:rPr>
              <a:t>More analysis is needed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9799" y="548640"/>
            <a:ext cx="8492067" cy="1143000"/>
          </a:xfrm>
        </p:spPr>
        <p:txBody>
          <a:bodyPr>
            <a:normAutofit/>
          </a:bodyPr>
          <a:lstStyle/>
          <a:p>
            <a:r>
              <a:rPr lang="en-US" sz="6600" dirty="0" smtClean="0"/>
              <a:t>Shading Systems</a:t>
            </a:r>
            <a:endParaRPr lang="en-US" sz="6600" dirty="0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5154454" y="3669506"/>
            <a:ext cx="733901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18562320" y="0"/>
            <a:ext cx="8869680" cy="733901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603504" y="1549348"/>
            <a:ext cx="6894576" cy="4805732"/>
          </a:xfrm>
          <a:prstGeom prst="rect">
            <a:avLst/>
          </a:prstGeom>
        </p:spPr>
        <p:txBody>
          <a:bodyPr vert="horz" lIns="198690" tIns="99345" rIns="198690" bIns="99345">
            <a:normAutofit/>
          </a:bodyPr>
          <a:lstStyle/>
          <a:p>
            <a:pPr marL="596070" marR="0" lvl="0" indent="-59607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Redesign of Student Health Center</a:t>
            </a:r>
          </a:p>
          <a:p>
            <a:pPr marL="596070" marR="0" lvl="0" indent="-59607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Tx/>
              <a:buChar char="-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Post-tensioned floor system</a:t>
            </a:r>
          </a:p>
          <a:p>
            <a:pPr marL="596070" marR="0" lvl="0" indent="-59607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Tx/>
              <a:buChar char="-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Concrete columns</a:t>
            </a:r>
          </a:p>
          <a:p>
            <a:pPr marL="596070" marR="0" lvl="0" indent="-59607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Tx/>
              <a:buChar char="-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Shear walls</a:t>
            </a:r>
          </a:p>
          <a:p>
            <a:pPr marL="596070" marR="0" lvl="0" indent="-59607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Tx/>
              <a:buChar char="-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Foundations</a:t>
            </a:r>
          </a:p>
          <a:p>
            <a:pPr marL="596070" marR="0" lvl="0" indent="-59607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Cost/Schedule impacts</a:t>
            </a:r>
          </a:p>
          <a:p>
            <a:pPr marL="596070" marR="0" lvl="0" indent="-59607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Shading Systems</a:t>
            </a:r>
          </a:p>
          <a:p>
            <a:pPr marL="596070" marR="0" lvl="0" indent="-59607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Questions</a:t>
            </a:r>
          </a:p>
        </p:txBody>
      </p:sp>
      <p:sp>
        <p:nvSpPr>
          <p:cNvPr id="12" name="Content Placeholder 6"/>
          <p:cNvSpPr>
            <a:spLocks noGrp="1"/>
          </p:cNvSpPr>
          <p:nvPr>
            <p:ph idx="1"/>
          </p:nvPr>
        </p:nvSpPr>
        <p:spPr>
          <a:xfrm>
            <a:off x="9142305" y="1896533"/>
            <a:ext cx="8468362" cy="443653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200" dirty="0" smtClean="0">
                <a:latin typeface="+mj-lt"/>
              </a:rPr>
              <a:t>Problems with current fabric shades</a:t>
            </a:r>
          </a:p>
          <a:p>
            <a:pPr>
              <a:buNone/>
            </a:pPr>
            <a:r>
              <a:rPr lang="en-US" sz="3200" dirty="0" smtClean="0">
                <a:latin typeface="+mj-lt"/>
              </a:rPr>
              <a:t>Architectural Impacts</a:t>
            </a:r>
          </a:p>
          <a:p>
            <a:pPr>
              <a:buNone/>
            </a:pPr>
            <a:r>
              <a:rPr lang="en-US" sz="3200" dirty="0" smtClean="0">
                <a:latin typeface="+mj-lt"/>
              </a:rPr>
              <a:t>Possible energy savings</a:t>
            </a:r>
          </a:p>
          <a:p>
            <a:pPr>
              <a:buNone/>
            </a:pPr>
            <a:r>
              <a:rPr lang="en-US" sz="3200" dirty="0" smtClean="0">
                <a:latin typeface="+mj-lt"/>
              </a:rPr>
              <a:t>Two systems studied:</a:t>
            </a:r>
          </a:p>
          <a:p>
            <a:pPr>
              <a:buFontTx/>
              <a:buChar char="-"/>
            </a:pPr>
            <a:r>
              <a:rPr lang="en-US" sz="3200" dirty="0" smtClean="0">
                <a:latin typeface="+mj-lt"/>
              </a:rPr>
              <a:t>Louvers</a:t>
            </a:r>
          </a:p>
          <a:p>
            <a:pPr>
              <a:buFontTx/>
              <a:buChar char="-"/>
            </a:pPr>
            <a:r>
              <a:rPr lang="en-US" sz="3200" dirty="0" smtClean="0">
                <a:latin typeface="+mj-lt"/>
              </a:rPr>
              <a:t>Light Shelves</a:t>
            </a:r>
          </a:p>
        </p:txBody>
      </p:sp>
      <p:pic>
        <p:nvPicPr>
          <p:cNvPr id="7" name="Picture 6" descr="shcenter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802659" y="3633647"/>
            <a:ext cx="3570942" cy="26782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/>
        </p:nvCxnSpPr>
        <p:spPr>
          <a:xfrm rot="5400000">
            <a:off x="5154454" y="3669506"/>
            <a:ext cx="733901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18562320" y="0"/>
            <a:ext cx="8869680" cy="733901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9381066" y="2599215"/>
            <a:ext cx="8873067" cy="3632251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sz="4600" dirty="0" smtClean="0">
                <a:latin typeface="+mj-lt"/>
              </a:rPr>
              <a:t>Location :  University Park, PA</a:t>
            </a:r>
          </a:p>
          <a:p>
            <a:pPr>
              <a:buNone/>
            </a:pPr>
            <a:endParaRPr lang="en-US" sz="1200" dirty="0" smtClean="0">
              <a:latin typeface="+mj-lt"/>
            </a:endParaRPr>
          </a:p>
          <a:p>
            <a:pPr>
              <a:buNone/>
            </a:pPr>
            <a:r>
              <a:rPr lang="en-US" sz="4600" dirty="0" smtClean="0">
                <a:latin typeface="+mj-lt"/>
              </a:rPr>
              <a:t>Size:  64,000 SF – 5 stories</a:t>
            </a:r>
          </a:p>
          <a:p>
            <a:pPr>
              <a:buNone/>
            </a:pPr>
            <a:endParaRPr lang="en-US" sz="1200" dirty="0" smtClean="0">
              <a:latin typeface="+mj-lt"/>
            </a:endParaRPr>
          </a:p>
          <a:p>
            <a:pPr>
              <a:buNone/>
            </a:pPr>
            <a:r>
              <a:rPr lang="en-US" sz="4600" dirty="0" smtClean="0">
                <a:latin typeface="+mj-lt"/>
              </a:rPr>
              <a:t>Use:  Offices, pharmacy, exam rooms</a:t>
            </a:r>
          </a:p>
          <a:p>
            <a:pPr>
              <a:buNone/>
            </a:pPr>
            <a:endParaRPr lang="en-US" sz="1400" dirty="0" smtClean="0">
              <a:latin typeface="+mj-lt"/>
            </a:endParaRPr>
          </a:p>
          <a:p>
            <a:pPr>
              <a:buNone/>
            </a:pPr>
            <a:r>
              <a:rPr lang="en-US" sz="4600" dirty="0" smtClean="0">
                <a:latin typeface="+mj-lt"/>
              </a:rPr>
              <a:t>Architecture:  Brick facade accented with stone bands; large curtain wall</a:t>
            </a:r>
          </a:p>
          <a:p>
            <a:pPr>
              <a:buNone/>
            </a:pPr>
            <a:endParaRPr lang="en-US" sz="1300" dirty="0" smtClean="0">
              <a:latin typeface="+mj-lt"/>
            </a:endParaRPr>
          </a:p>
          <a:p>
            <a:pPr>
              <a:buNone/>
            </a:pPr>
            <a:r>
              <a:rPr lang="en-US" sz="4600" dirty="0" smtClean="0">
                <a:latin typeface="+mj-lt"/>
              </a:rPr>
              <a:t>Structure:  Steel w/ slab on deck floor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9829800" y="548640"/>
            <a:ext cx="7772400" cy="1143000"/>
          </a:xfrm>
        </p:spPr>
        <p:txBody>
          <a:bodyPr>
            <a:normAutofit/>
          </a:bodyPr>
          <a:lstStyle/>
          <a:p>
            <a:r>
              <a:rPr lang="en-US" sz="6600" dirty="0" smtClean="0"/>
              <a:t>Student Health Center</a:t>
            </a:r>
            <a:endParaRPr lang="en-US" sz="6600" dirty="0"/>
          </a:p>
        </p:txBody>
      </p:sp>
      <p:sp>
        <p:nvSpPr>
          <p:cNvPr id="6" name="TextBox 5"/>
          <p:cNvSpPr txBox="1"/>
          <p:nvPr/>
        </p:nvSpPr>
        <p:spPr>
          <a:xfrm>
            <a:off x="11751734" y="1523999"/>
            <a:ext cx="43687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+mj-lt"/>
              </a:rPr>
              <a:t>(Current Building)</a:t>
            </a:r>
            <a:endParaRPr lang="en-US" sz="4000" dirty="0">
              <a:latin typeface="+mj-lt"/>
            </a:endParaRPr>
          </a:p>
        </p:txBody>
      </p:sp>
      <p:pic>
        <p:nvPicPr>
          <p:cNvPr id="7" name="Picture 6" descr="IMGP02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2800" y="1422400"/>
            <a:ext cx="7094009" cy="53205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9799" y="548640"/>
            <a:ext cx="8492067" cy="1143000"/>
          </a:xfrm>
        </p:spPr>
        <p:txBody>
          <a:bodyPr>
            <a:normAutofit/>
          </a:bodyPr>
          <a:lstStyle/>
          <a:p>
            <a:r>
              <a:rPr lang="en-US" sz="6600" dirty="0" smtClean="0"/>
              <a:t>Shading Systems</a:t>
            </a:r>
            <a:endParaRPr lang="en-US" sz="6600" dirty="0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5154454" y="3669506"/>
            <a:ext cx="733901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18562320" y="0"/>
            <a:ext cx="8869680" cy="733901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603504" y="1549348"/>
            <a:ext cx="6894576" cy="4805732"/>
          </a:xfrm>
          <a:prstGeom prst="rect">
            <a:avLst/>
          </a:prstGeom>
        </p:spPr>
        <p:txBody>
          <a:bodyPr vert="horz" lIns="198690" tIns="99345" rIns="198690" bIns="99345">
            <a:normAutofit/>
          </a:bodyPr>
          <a:lstStyle/>
          <a:p>
            <a:pPr marL="596070" marR="0" lvl="0" indent="-59607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Redesign of Student Health Center</a:t>
            </a:r>
          </a:p>
          <a:p>
            <a:pPr marL="596070" marR="0" lvl="0" indent="-59607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Tx/>
              <a:buChar char="-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Post-tensioned floor system</a:t>
            </a:r>
          </a:p>
          <a:p>
            <a:pPr marL="596070" marR="0" lvl="0" indent="-59607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Tx/>
              <a:buChar char="-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Concrete columns</a:t>
            </a:r>
          </a:p>
          <a:p>
            <a:pPr marL="596070" marR="0" lvl="0" indent="-59607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Tx/>
              <a:buChar char="-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Shear walls</a:t>
            </a:r>
          </a:p>
          <a:p>
            <a:pPr marL="596070" marR="0" lvl="0" indent="-59607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Tx/>
              <a:buChar char="-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Foundations</a:t>
            </a:r>
          </a:p>
          <a:p>
            <a:pPr marL="596070" marR="0" lvl="0" indent="-59607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Cost/Schedule impacts</a:t>
            </a:r>
          </a:p>
          <a:p>
            <a:pPr marL="596070" marR="0" lvl="0" indent="-59607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Shading Systems</a:t>
            </a:r>
          </a:p>
          <a:p>
            <a:pPr marL="596070" marR="0" lvl="0" indent="-59607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Questions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042400" y="1761065"/>
            <a:ext cx="55202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+mj-lt"/>
              </a:rPr>
              <a:t>Louvers:</a:t>
            </a:r>
            <a:endParaRPr lang="en-US" sz="4000" dirty="0">
              <a:latin typeface="+mj-lt"/>
            </a:endParaRPr>
          </a:p>
        </p:txBody>
      </p:sp>
      <p:pic>
        <p:nvPicPr>
          <p:cNvPr id="7" name="Picture 6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07473" y="3740724"/>
            <a:ext cx="5932805" cy="3041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Content Placeholder 6"/>
          <p:cNvSpPr>
            <a:spLocks noGrp="1"/>
          </p:cNvSpPr>
          <p:nvPr>
            <p:ph idx="1"/>
          </p:nvPr>
        </p:nvSpPr>
        <p:spPr>
          <a:xfrm>
            <a:off x="9142305" y="2573873"/>
            <a:ext cx="6944362" cy="230293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200" dirty="0" smtClean="0">
                <a:latin typeface="+mj-lt"/>
              </a:rPr>
              <a:t>Fit in with nearby architecture</a:t>
            </a:r>
          </a:p>
          <a:p>
            <a:pPr>
              <a:buNone/>
            </a:pPr>
            <a:r>
              <a:rPr lang="en-US" sz="3200" dirty="0" smtClean="0">
                <a:latin typeface="+mj-lt"/>
              </a:rPr>
              <a:t>Economical</a:t>
            </a:r>
          </a:p>
          <a:p>
            <a:pPr>
              <a:buNone/>
            </a:pPr>
            <a:r>
              <a:rPr lang="en-US" sz="3200" dirty="0" smtClean="0">
                <a:latin typeface="+mj-lt"/>
              </a:rPr>
              <a:t>Easily Installed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9799" y="548640"/>
            <a:ext cx="8492067" cy="1143000"/>
          </a:xfrm>
        </p:spPr>
        <p:txBody>
          <a:bodyPr>
            <a:normAutofit/>
          </a:bodyPr>
          <a:lstStyle/>
          <a:p>
            <a:r>
              <a:rPr lang="en-US" sz="6600" dirty="0" smtClean="0"/>
              <a:t>Shading Systems</a:t>
            </a:r>
            <a:endParaRPr lang="en-US" sz="6600" dirty="0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5154454" y="3669506"/>
            <a:ext cx="733901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18562320" y="0"/>
            <a:ext cx="8869680" cy="733901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603504" y="1549348"/>
            <a:ext cx="6894576" cy="4805732"/>
          </a:xfrm>
          <a:prstGeom prst="rect">
            <a:avLst/>
          </a:prstGeom>
        </p:spPr>
        <p:txBody>
          <a:bodyPr vert="horz" lIns="198690" tIns="99345" rIns="198690" bIns="99345">
            <a:normAutofit/>
          </a:bodyPr>
          <a:lstStyle/>
          <a:p>
            <a:pPr marL="596070" marR="0" lvl="0" indent="-59607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Redesign of Student Health Center</a:t>
            </a:r>
          </a:p>
          <a:p>
            <a:pPr marL="596070" marR="0" lvl="0" indent="-59607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Tx/>
              <a:buChar char="-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Post-tensioned floor system</a:t>
            </a:r>
          </a:p>
          <a:p>
            <a:pPr marL="596070" marR="0" lvl="0" indent="-59607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Tx/>
              <a:buChar char="-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Concrete columns</a:t>
            </a:r>
          </a:p>
          <a:p>
            <a:pPr marL="596070" marR="0" lvl="0" indent="-59607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Tx/>
              <a:buChar char="-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Shear walls</a:t>
            </a:r>
          </a:p>
          <a:p>
            <a:pPr marL="596070" marR="0" lvl="0" indent="-59607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Tx/>
              <a:buChar char="-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Foundations</a:t>
            </a:r>
          </a:p>
          <a:p>
            <a:pPr marL="596070" marR="0" lvl="0" indent="-59607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Cost/Schedule impacts</a:t>
            </a:r>
          </a:p>
          <a:p>
            <a:pPr marL="596070" marR="0" lvl="0" indent="-59607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Shading Systems</a:t>
            </a:r>
          </a:p>
          <a:p>
            <a:pPr marL="596070" marR="0" lvl="0" indent="-59607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Questions</a:t>
            </a:r>
          </a:p>
        </p:txBody>
      </p:sp>
      <p:pic>
        <p:nvPicPr>
          <p:cNvPr id="6" name="Picture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859460" y="2848455"/>
            <a:ext cx="7225348" cy="3958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9042400" y="1761065"/>
            <a:ext cx="55202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+mj-lt"/>
              </a:rPr>
              <a:t>Louvers:</a:t>
            </a:r>
            <a:endParaRPr lang="en-US" sz="4000" dirty="0">
              <a:latin typeface="+mj-lt"/>
            </a:endParaRPr>
          </a:p>
        </p:txBody>
      </p:sp>
      <p:sp>
        <p:nvSpPr>
          <p:cNvPr id="11" name="Content Placeholder 6"/>
          <p:cNvSpPr>
            <a:spLocks noGrp="1"/>
          </p:cNvSpPr>
          <p:nvPr>
            <p:ph idx="1"/>
          </p:nvPr>
        </p:nvSpPr>
        <p:spPr>
          <a:xfrm>
            <a:off x="9142305" y="2573873"/>
            <a:ext cx="6944362" cy="230293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200" dirty="0" smtClean="0">
                <a:latin typeface="+mj-lt"/>
              </a:rPr>
              <a:t>10 ft ceiling</a:t>
            </a:r>
          </a:p>
          <a:p>
            <a:pPr>
              <a:buNone/>
            </a:pPr>
            <a:r>
              <a:rPr lang="en-US" sz="3200" dirty="0" smtClean="0">
                <a:latin typeface="+mj-lt"/>
              </a:rPr>
              <a:t>30” projection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319520" y="2953972"/>
            <a:ext cx="7036223" cy="3920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9799" y="548640"/>
            <a:ext cx="8492067" cy="1143000"/>
          </a:xfrm>
        </p:spPr>
        <p:txBody>
          <a:bodyPr>
            <a:normAutofit/>
          </a:bodyPr>
          <a:lstStyle/>
          <a:p>
            <a:r>
              <a:rPr lang="en-US" sz="6600" dirty="0" smtClean="0"/>
              <a:t>Shading Systems</a:t>
            </a:r>
            <a:endParaRPr lang="en-US" sz="6600" dirty="0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5154454" y="3669506"/>
            <a:ext cx="733901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18562320" y="0"/>
            <a:ext cx="8869680" cy="733901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603504" y="1549348"/>
            <a:ext cx="6894576" cy="4805732"/>
          </a:xfrm>
          <a:prstGeom prst="rect">
            <a:avLst/>
          </a:prstGeom>
        </p:spPr>
        <p:txBody>
          <a:bodyPr vert="horz" lIns="198690" tIns="99345" rIns="198690" bIns="99345">
            <a:normAutofit/>
          </a:bodyPr>
          <a:lstStyle/>
          <a:p>
            <a:pPr marL="596070" marR="0" lvl="0" indent="-59607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Redesign of Student Health Center</a:t>
            </a:r>
          </a:p>
          <a:p>
            <a:pPr marL="596070" marR="0" lvl="0" indent="-59607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Tx/>
              <a:buChar char="-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Post-tensioned floor system</a:t>
            </a:r>
          </a:p>
          <a:p>
            <a:pPr marL="596070" marR="0" lvl="0" indent="-59607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Tx/>
              <a:buChar char="-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Concrete columns</a:t>
            </a:r>
          </a:p>
          <a:p>
            <a:pPr marL="596070" marR="0" lvl="0" indent="-59607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Tx/>
              <a:buChar char="-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Shear walls</a:t>
            </a:r>
          </a:p>
          <a:p>
            <a:pPr marL="596070" marR="0" lvl="0" indent="-59607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Tx/>
              <a:buChar char="-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Foundations</a:t>
            </a:r>
          </a:p>
          <a:p>
            <a:pPr marL="596070" marR="0" lvl="0" indent="-59607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Cost/Schedule impacts</a:t>
            </a:r>
          </a:p>
          <a:p>
            <a:pPr marL="596070" marR="0" lvl="0" indent="-59607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Shading Systems</a:t>
            </a:r>
          </a:p>
          <a:p>
            <a:pPr marL="596070" marR="0" lvl="0" indent="-59607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Questions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042400" y="1761065"/>
            <a:ext cx="55202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+mj-lt"/>
              </a:rPr>
              <a:t>Light Shelves:</a:t>
            </a:r>
            <a:endParaRPr lang="en-US" sz="4000" dirty="0">
              <a:latin typeface="+mj-lt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9142305" y="2573873"/>
            <a:ext cx="6944362" cy="355599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200" dirty="0" smtClean="0">
                <a:latin typeface="+mj-lt"/>
              </a:rPr>
              <a:t>Energy Savings </a:t>
            </a:r>
          </a:p>
          <a:p>
            <a:pPr>
              <a:buNone/>
            </a:pPr>
            <a:r>
              <a:rPr lang="en-US" sz="3200" dirty="0" smtClean="0">
                <a:latin typeface="+mj-lt"/>
              </a:rPr>
              <a:t>Better atmosphere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6"/>
          <p:cNvSpPr txBox="1">
            <a:spLocks/>
          </p:cNvSpPr>
          <p:nvPr/>
        </p:nvSpPr>
        <p:spPr>
          <a:xfrm>
            <a:off x="9142305" y="2573873"/>
            <a:ext cx="6944362" cy="1693327"/>
          </a:xfrm>
          <a:prstGeom prst="rect">
            <a:avLst/>
          </a:prstGeom>
        </p:spPr>
        <p:txBody>
          <a:bodyPr vert="horz" lIns="198690" tIns="99345" rIns="198690" bIns="99345">
            <a:normAutofit/>
          </a:bodyPr>
          <a:lstStyle/>
          <a:p>
            <a:pPr marL="596070" marR="0" lvl="0" indent="-59607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Energy Savings </a:t>
            </a:r>
            <a:r>
              <a:rPr lang="en-US" sz="3200" dirty="0" smtClean="0">
                <a:latin typeface="+mj-lt"/>
              </a:rPr>
              <a:t>: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3523110" y="1643418"/>
            <a:ext cx="4688840" cy="2115820"/>
            <a:chOff x="13442428" y="3848726"/>
            <a:chExt cx="4688840" cy="2115820"/>
          </a:xfrm>
        </p:grpSpPr>
        <p:pic>
          <p:nvPicPr>
            <p:cNvPr id="12" name="Picture 11"/>
            <p:cNvPicPr/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3442428" y="3848726"/>
              <a:ext cx="4688840" cy="21158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Rectangle 12"/>
            <p:cNvSpPr/>
            <p:nvPr/>
          </p:nvSpPr>
          <p:spPr>
            <a:xfrm>
              <a:off x="13823575" y="5647765"/>
              <a:ext cx="3738283" cy="24204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9799" y="548640"/>
            <a:ext cx="8492067" cy="1143000"/>
          </a:xfrm>
        </p:spPr>
        <p:txBody>
          <a:bodyPr>
            <a:normAutofit/>
          </a:bodyPr>
          <a:lstStyle/>
          <a:p>
            <a:r>
              <a:rPr lang="en-US" sz="6600" dirty="0" smtClean="0"/>
              <a:t>Shading Systems</a:t>
            </a:r>
            <a:endParaRPr lang="en-US" sz="6600" dirty="0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5154454" y="3669506"/>
            <a:ext cx="733901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18562320" y="0"/>
            <a:ext cx="8869680" cy="733901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603504" y="1549348"/>
            <a:ext cx="6894576" cy="4805732"/>
          </a:xfrm>
          <a:prstGeom prst="rect">
            <a:avLst/>
          </a:prstGeom>
        </p:spPr>
        <p:txBody>
          <a:bodyPr vert="horz" lIns="198690" tIns="99345" rIns="198690" bIns="99345">
            <a:normAutofit/>
          </a:bodyPr>
          <a:lstStyle/>
          <a:p>
            <a:pPr marL="596070" marR="0" lvl="0" indent="-59607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Redesign of Student Health Center</a:t>
            </a:r>
          </a:p>
          <a:p>
            <a:pPr marL="596070" marR="0" lvl="0" indent="-59607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Tx/>
              <a:buChar char="-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Post-tensioned floor system</a:t>
            </a:r>
          </a:p>
          <a:p>
            <a:pPr marL="596070" marR="0" lvl="0" indent="-59607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Tx/>
              <a:buChar char="-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Concrete columns</a:t>
            </a:r>
          </a:p>
          <a:p>
            <a:pPr marL="596070" marR="0" lvl="0" indent="-59607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Tx/>
              <a:buChar char="-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Shear walls</a:t>
            </a:r>
          </a:p>
          <a:p>
            <a:pPr marL="596070" marR="0" lvl="0" indent="-59607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Tx/>
              <a:buChar char="-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Foundations</a:t>
            </a:r>
          </a:p>
          <a:p>
            <a:pPr marL="596070" marR="0" lvl="0" indent="-59607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Cost/Schedule impacts</a:t>
            </a:r>
          </a:p>
          <a:p>
            <a:pPr marL="596070" marR="0" lvl="0" indent="-59607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Shading Systems</a:t>
            </a:r>
          </a:p>
          <a:p>
            <a:pPr marL="596070" marR="0" lvl="0" indent="-59607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Questions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042400" y="1761065"/>
            <a:ext cx="55202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+mj-lt"/>
              </a:rPr>
              <a:t>Light Shelves:</a:t>
            </a:r>
            <a:endParaRPr lang="en-US" sz="4000" dirty="0">
              <a:latin typeface="+mj-lt"/>
            </a:endParaRPr>
          </a:p>
        </p:txBody>
      </p:sp>
      <p:sp>
        <p:nvSpPr>
          <p:cNvPr id="17" name="Content Placeholder 6"/>
          <p:cNvSpPr>
            <a:spLocks noGrp="1"/>
          </p:cNvSpPr>
          <p:nvPr>
            <p:ph idx="1"/>
          </p:nvPr>
        </p:nvSpPr>
        <p:spPr>
          <a:xfrm>
            <a:off x="9142305" y="3657600"/>
            <a:ext cx="9179562" cy="2743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200" dirty="0" smtClean="0">
                <a:latin typeface="+mj-lt"/>
              </a:rPr>
              <a:t># of light bulbs in corridor = 100</a:t>
            </a:r>
          </a:p>
          <a:p>
            <a:pPr>
              <a:buNone/>
            </a:pPr>
            <a:r>
              <a:rPr lang="en-US" sz="3200" dirty="0" smtClean="0">
                <a:latin typeface="+mj-lt"/>
              </a:rPr>
              <a:t>KWh used per year = 9,344</a:t>
            </a:r>
          </a:p>
          <a:p>
            <a:pPr>
              <a:buNone/>
            </a:pPr>
            <a:r>
              <a:rPr lang="en-US" sz="3200" dirty="0" smtClean="0">
                <a:latin typeface="+mj-lt"/>
              </a:rPr>
              <a:t>Electricity Cost (@ $0.10 per KWh) = $934.40</a:t>
            </a:r>
          </a:p>
          <a:p>
            <a:pPr>
              <a:buNone/>
            </a:pPr>
            <a:r>
              <a:rPr lang="en-US" sz="3200" dirty="0" smtClean="0">
                <a:latin typeface="+mj-lt"/>
              </a:rPr>
              <a:t>Savings with light shelves = $150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9799" y="548640"/>
            <a:ext cx="8492067" cy="1143000"/>
          </a:xfrm>
        </p:spPr>
        <p:txBody>
          <a:bodyPr>
            <a:normAutofit/>
          </a:bodyPr>
          <a:lstStyle/>
          <a:p>
            <a:r>
              <a:rPr lang="en-US" sz="6600" dirty="0" smtClean="0"/>
              <a:t>Shading Systems</a:t>
            </a:r>
            <a:endParaRPr lang="en-US" sz="6600" dirty="0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5154454" y="3669506"/>
            <a:ext cx="733901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18562320" y="0"/>
            <a:ext cx="8869680" cy="733901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603504" y="1549348"/>
            <a:ext cx="6894576" cy="4805732"/>
          </a:xfrm>
          <a:prstGeom prst="rect">
            <a:avLst/>
          </a:prstGeom>
        </p:spPr>
        <p:txBody>
          <a:bodyPr vert="horz" lIns="198690" tIns="99345" rIns="198690" bIns="99345">
            <a:normAutofit/>
          </a:bodyPr>
          <a:lstStyle/>
          <a:p>
            <a:pPr marL="596070" marR="0" lvl="0" indent="-59607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Redesign of Student Health Center</a:t>
            </a:r>
          </a:p>
          <a:p>
            <a:pPr marL="596070" marR="0" lvl="0" indent="-59607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Tx/>
              <a:buChar char="-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Post-tensioned floor system</a:t>
            </a:r>
          </a:p>
          <a:p>
            <a:pPr marL="596070" marR="0" lvl="0" indent="-59607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Tx/>
              <a:buChar char="-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Concrete columns</a:t>
            </a:r>
          </a:p>
          <a:p>
            <a:pPr marL="596070" marR="0" lvl="0" indent="-59607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Tx/>
              <a:buChar char="-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Shear walls</a:t>
            </a:r>
          </a:p>
          <a:p>
            <a:pPr marL="596070" marR="0" lvl="0" indent="-59607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Tx/>
              <a:buChar char="-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Foundations</a:t>
            </a:r>
          </a:p>
          <a:p>
            <a:pPr marL="596070" marR="0" lvl="0" indent="-59607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Cost/Schedule impacts</a:t>
            </a:r>
          </a:p>
          <a:p>
            <a:pPr marL="596070" marR="0" lvl="0" indent="-59607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Shading Systems</a:t>
            </a:r>
          </a:p>
          <a:p>
            <a:pPr marL="596070" marR="0" lvl="0" indent="-59607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Questions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042400" y="1761065"/>
            <a:ext cx="55202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+mj-lt"/>
              </a:rPr>
              <a:t>Conclusion:</a:t>
            </a:r>
            <a:endParaRPr lang="en-US" sz="4000" dirty="0">
              <a:latin typeface="+mj-lt"/>
            </a:endParaRPr>
          </a:p>
        </p:txBody>
      </p:sp>
      <p:sp>
        <p:nvSpPr>
          <p:cNvPr id="7" name="Content Placeholder 6"/>
          <p:cNvSpPr txBox="1">
            <a:spLocks/>
          </p:cNvSpPr>
          <p:nvPr/>
        </p:nvSpPr>
        <p:spPr>
          <a:xfrm>
            <a:off x="9142305" y="2573873"/>
            <a:ext cx="6944362" cy="1693327"/>
          </a:xfrm>
          <a:prstGeom prst="rect">
            <a:avLst/>
          </a:prstGeom>
        </p:spPr>
        <p:txBody>
          <a:bodyPr vert="horz" lIns="198690" tIns="99345" rIns="198690" bIns="99345">
            <a:normAutofit/>
          </a:bodyPr>
          <a:lstStyle/>
          <a:p>
            <a:pPr marL="596070" marR="0" lvl="0" indent="-59607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lang="en-US" sz="3200" dirty="0" smtClean="0">
                <a:latin typeface="+mj-lt"/>
              </a:rPr>
              <a:t>Dual System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pic>
        <p:nvPicPr>
          <p:cNvPr id="11" name="Picture 10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99967" y="2598370"/>
            <a:ext cx="6366261" cy="4378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9800" y="548640"/>
            <a:ext cx="7772400" cy="1143000"/>
          </a:xfrm>
        </p:spPr>
        <p:txBody>
          <a:bodyPr>
            <a:normAutofit/>
          </a:bodyPr>
          <a:lstStyle/>
          <a:p>
            <a:r>
              <a:rPr lang="en-US" sz="6600" dirty="0" smtClean="0"/>
              <a:t>Thesis Conclusions</a:t>
            </a:r>
            <a:endParaRPr lang="en-US" sz="6600" dirty="0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5154454" y="3669506"/>
            <a:ext cx="733901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18562320" y="0"/>
            <a:ext cx="8869680" cy="733901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603504" y="1549348"/>
            <a:ext cx="6894576" cy="4805732"/>
          </a:xfrm>
          <a:prstGeom prst="rect">
            <a:avLst/>
          </a:prstGeom>
        </p:spPr>
        <p:txBody>
          <a:bodyPr vert="horz" lIns="198690" tIns="99345" rIns="198690" bIns="99345">
            <a:normAutofit/>
          </a:bodyPr>
          <a:lstStyle/>
          <a:p>
            <a:pPr marL="596070" marR="0" lvl="0" indent="-59607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Redesign of Student Health Center</a:t>
            </a:r>
          </a:p>
          <a:p>
            <a:pPr marL="596070" marR="0" lvl="0" indent="-59607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Tx/>
              <a:buChar char="-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Post-tensioned floor system</a:t>
            </a:r>
          </a:p>
          <a:p>
            <a:pPr marL="596070" marR="0" lvl="0" indent="-59607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Tx/>
              <a:buChar char="-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Concrete columns</a:t>
            </a:r>
          </a:p>
          <a:p>
            <a:pPr marL="596070" marR="0" lvl="0" indent="-59607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Tx/>
              <a:buChar char="-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Shear walls</a:t>
            </a:r>
          </a:p>
          <a:p>
            <a:pPr marL="596070" marR="0" lvl="0" indent="-59607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Tx/>
              <a:buChar char="-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Foundations</a:t>
            </a:r>
          </a:p>
          <a:p>
            <a:pPr marL="596070" marR="0" lvl="0" indent="-59607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Cost/Schedule impacts</a:t>
            </a:r>
          </a:p>
          <a:p>
            <a:pPr marL="596070" marR="0" lvl="0" indent="-59607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Shading Systems</a:t>
            </a:r>
          </a:p>
          <a:p>
            <a:pPr marL="596070" marR="0" lvl="0" indent="-59607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Questions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9347200" y="2091214"/>
            <a:ext cx="8636001" cy="4783719"/>
          </a:xfrm>
        </p:spPr>
        <p:txBody>
          <a:bodyPr>
            <a:normAutofit fontScale="77500" lnSpcReduction="20000"/>
          </a:bodyPr>
          <a:lstStyle/>
          <a:p>
            <a:pPr>
              <a:buFontTx/>
              <a:buChar char="-"/>
            </a:pPr>
            <a:r>
              <a:rPr lang="en-US" sz="4100" dirty="0" smtClean="0">
                <a:latin typeface="+mj-lt"/>
              </a:rPr>
              <a:t>New concrete building appears to work well and be more cost effective than steel</a:t>
            </a:r>
          </a:p>
          <a:p>
            <a:pPr>
              <a:buFontTx/>
              <a:buChar char="-"/>
            </a:pPr>
            <a:r>
              <a:rPr lang="en-US" sz="4100" dirty="0" smtClean="0">
                <a:latin typeface="+mj-lt"/>
              </a:rPr>
              <a:t>Downside in schedule</a:t>
            </a:r>
          </a:p>
          <a:p>
            <a:pPr>
              <a:buFontTx/>
              <a:buChar char="-"/>
            </a:pPr>
            <a:r>
              <a:rPr lang="en-US" sz="4100" dirty="0" smtClean="0">
                <a:latin typeface="+mj-lt"/>
              </a:rPr>
              <a:t>Have to look into program that needs space</a:t>
            </a:r>
          </a:p>
          <a:p>
            <a:pPr>
              <a:buFontTx/>
              <a:buChar char="-"/>
            </a:pPr>
            <a:endParaRPr lang="en-US" sz="1600" dirty="0" smtClean="0">
              <a:latin typeface="+mj-lt"/>
            </a:endParaRPr>
          </a:p>
          <a:p>
            <a:pPr>
              <a:buFontTx/>
              <a:buChar char="-"/>
            </a:pPr>
            <a:r>
              <a:rPr lang="en-US" sz="4100" dirty="0" smtClean="0">
                <a:latin typeface="+mj-lt"/>
              </a:rPr>
              <a:t>Learned the ins and outs of two computer programs</a:t>
            </a:r>
          </a:p>
          <a:p>
            <a:pPr>
              <a:buNone/>
            </a:pPr>
            <a:endParaRPr lang="en-US" sz="1600" dirty="0" smtClean="0">
              <a:latin typeface="+mj-lt"/>
            </a:endParaRPr>
          </a:p>
          <a:p>
            <a:pPr>
              <a:buFontTx/>
              <a:buChar char="-"/>
            </a:pPr>
            <a:r>
              <a:rPr lang="en-US" sz="4100" dirty="0" smtClean="0">
                <a:latin typeface="+mj-lt"/>
              </a:rPr>
              <a:t>Shading systems viable to reduce need for fabric shading</a:t>
            </a:r>
          </a:p>
          <a:p>
            <a:pPr>
              <a:buFontTx/>
              <a:buChar char="-"/>
            </a:pPr>
            <a:endParaRPr lang="en-US" sz="4100" dirty="0" smtClean="0">
              <a:latin typeface="+mj-lt"/>
            </a:endParaRP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9800" y="548640"/>
            <a:ext cx="7772400" cy="1143000"/>
          </a:xfrm>
        </p:spPr>
        <p:txBody>
          <a:bodyPr>
            <a:normAutofit/>
          </a:bodyPr>
          <a:lstStyle/>
          <a:p>
            <a:r>
              <a:rPr lang="en-US" sz="6600" dirty="0" smtClean="0"/>
              <a:t>Questions?</a:t>
            </a:r>
            <a:endParaRPr lang="en-US" sz="660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8979946" y="2985247"/>
            <a:ext cx="9235440" cy="3980330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en-US" sz="12800" dirty="0" smtClean="0"/>
              <a:t>I would like to thank the following people for their assistance with this thesis project:</a:t>
            </a:r>
          </a:p>
          <a:p>
            <a:pPr>
              <a:buNone/>
            </a:pPr>
            <a:endParaRPr lang="en-US" sz="12800" dirty="0" smtClean="0"/>
          </a:p>
          <a:p>
            <a:pPr lvl="0"/>
            <a:r>
              <a:rPr lang="en-US" sz="11200" dirty="0" smtClean="0"/>
              <a:t>My family and friends for their encouragement;</a:t>
            </a:r>
          </a:p>
          <a:p>
            <a:pPr lvl="0"/>
            <a:r>
              <a:rPr lang="en-US" sz="11200" dirty="0" smtClean="0"/>
              <a:t>OPP for answering my  many questions;</a:t>
            </a:r>
          </a:p>
          <a:p>
            <a:pPr lvl="0"/>
            <a:r>
              <a:rPr lang="en-US" sz="11200" dirty="0" smtClean="0"/>
              <a:t>AE faculty for continued help throughout;</a:t>
            </a:r>
          </a:p>
          <a:p>
            <a:pPr lvl="0"/>
            <a:r>
              <a:rPr lang="en-US" sz="11200" dirty="0" smtClean="0"/>
              <a:t>Outside consultants for clarification;</a:t>
            </a:r>
          </a:p>
          <a:p>
            <a:pPr lvl="0"/>
            <a:r>
              <a:rPr lang="en-US" sz="11200" dirty="0" smtClean="0"/>
              <a:t>Fellow AE students</a:t>
            </a:r>
          </a:p>
          <a:p>
            <a:pPr>
              <a:buNone/>
            </a:pPr>
            <a:endParaRPr lang="en-US" sz="11200" dirty="0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5154454" y="3669506"/>
            <a:ext cx="733901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18562320" y="0"/>
            <a:ext cx="8869680" cy="733901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603504" y="1549348"/>
            <a:ext cx="6894576" cy="4805732"/>
          </a:xfrm>
          <a:prstGeom prst="rect">
            <a:avLst/>
          </a:prstGeom>
        </p:spPr>
        <p:txBody>
          <a:bodyPr vert="horz" lIns="198690" tIns="99345" rIns="198690" bIns="99345">
            <a:normAutofit/>
          </a:bodyPr>
          <a:lstStyle/>
          <a:p>
            <a:pPr marL="596070" marR="0" lvl="0" indent="-59607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Redesign of Student Health Center</a:t>
            </a:r>
          </a:p>
          <a:p>
            <a:pPr marL="596070" marR="0" lvl="0" indent="-59607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Tx/>
              <a:buChar char="-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Post-tensioned floor system</a:t>
            </a:r>
          </a:p>
          <a:p>
            <a:pPr marL="596070" marR="0" lvl="0" indent="-59607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Tx/>
              <a:buChar char="-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Concrete columns</a:t>
            </a:r>
          </a:p>
          <a:p>
            <a:pPr marL="596070" marR="0" lvl="0" indent="-59607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Tx/>
              <a:buChar char="-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Shear walls</a:t>
            </a:r>
          </a:p>
          <a:p>
            <a:pPr marL="596070" marR="0" lvl="0" indent="-59607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Tx/>
              <a:buChar char="-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Foundations</a:t>
            </a:r>
          </a:p>
          <a:p>
            <a:pPr marL="596070" marR="0" lvl="0" indent="-59607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Cost/Schedule impacts</a:t>
            </a:r>
          </a:p>
          <a:p>
            <a:pPr marL="596070" marR="0" lvl="0" indent="-59607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Shading Systems</a:t>
            </a:r>
          </a:p>
          <a:p>
            <a:pPr marL="596070" marR="0" lvl="0" indent="-59607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Questions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/>
        </p:nvCxnSpPr>
        <p:spPr>
          <a:xfrm rot="5400000">
            <a:off x="5154454" y="3669506"/>
            <a:ext cx="733901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18562320" y="0"/>
            <a:ext cx="8869680" cy="733901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9381066" y="2599216"/>
            <a:ext cx="5723467" cy="956784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sz="4600" dirty="0" smtClean="0">
                <a:latin typeface="+mj-lt"/>
              </a:rPr>
              <a:t>Lateral Force Resisting System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9829800" y="548640"/>
            <a:ext cx="7772400" cy="1143000"/>
          </a:xfrm>
        </p:spPr>
        <p:txBody>
          <a:bodyPr>
            <a:normAutofit/>
          </a:bodyPr>
          <a:lstStyle/>
          <a:p>
            <a:r>
              <a:rPr lang="en-US" sz="6600" dirty="0" smtClean="0"/>
              <a:t>Student Health Center</a:t>
            </a:r>
            <a:endParaRPr lang="en-US" sz="6600" dirty="0"/>
          </a:p>
        </p:txBody>
      </p:sp>
      <p:sp>
        <p:nvSpPr>
          <p:cNvPr id="6" name="TextBox 5"/>
          <p:cNvSpPr txBox="1"/>
          <p:nvPr/>
        </p:nvSpPr>
        <p:spPr>
          <a:xfrm>
            <a:off x="11751734" y="1523999"/>
            <a:ext cx="43687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+mj-lt"/>
              </a:rPr>
              <a:t>(Current Building)</a:t>
            </a:r>
            <a:endParaRPr lang="en-US" sz="4000" dirty="0">
              <a:latin typeface="+mj-lt"/>
            </a:endParaRPr>
          </a:p>
        </p:txBody>
      </p:sp>
      <p:grpSp>
        <p:nvGrpSpPr>
          <p:cNvPr id="43" name="Group 42"/>
          <p:cNvGrpSpPr/>
          <p:nvPr/>
        </p:nvGrpSpPr>
        <p:grpSpPr>
          <a:xfrm>
            <a:off x="11225740" y="3528222"/>
            <a:ext cx="4848757" cy="2924175"/>
            <a:chOff x="11225740" y="3528222"/>
            <a:chExt cx="4848757" cy="2924175"/>
          </a:xfrm>
        </p:grpSpPr>
        <p:pic>
          <p:nvPicPr>
            <p:cNvPr id="41" name="Picture 40"/>
            <p:cNvPicPr/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1289772" y="3528222"/>
              <a:ext cx="4784725" cy="2924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042" name="Group 18"/>
            <p:cNvGrpSpPr>
              <a:grpSpLocks/>
            </p:cNvGrpSpPr>
            <p:nvPr/>
          </p:nvGrpSpPr>
          <p:grpSpPr bwMode="auto">
            <a:xfrm>
              <a:off x="11225740" y="3541183"/>
              <a:ext cx="4362450" cy="1371600"/>
              <a:chOff x="2265" y="1470"/>
              <a:chExt cx="6870" cy="2160"/>
            </a:xfrm>
          </p:grpSpPr>
          <p:cxnSp>
            <p:nvCxnSpPr>
              <p:cNvPr id="1043" name="AutoShape 19"/>
              <p:cNvCxnSpPr>
                <a:cxnSpLocks noChangeShapeType="1"/>
              </p:cNvCxnSpPr>
              <p:nvPr/>
            </p:nvCxnSpPr>
            <p:spPr bwMode="auto">
              <a:xfrm>
                <a:off x="3045" y="2145"/>
                <a:ext cx="0" cy="975"/>
              </a:xfrm>
              <a:prstGeom prst="straightConnector1">
                <a:avLst/>
              </a:prstGeom>
              <a:noFill/>
              <a:ln w="571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044" name="AutoShape 20"/>
              <p:cNvCxnSpPr>
                <a:cxnSpLocks noChangeShapeType="1"/>
              </p:cNvCxnSpPr>
              <p:nvPr/>
            </p:nvCxnSpPr>
            <p:spPr bwMode="auto">
              <a:xfrm>
                <a:off x="4080" y="2145"/>
                <a:ext cx="0" cy="1485"/>
              </a:xfrm>
              <a:prstGeom prst="straightConnector1">
                <a:avLst/>
              </a:prstGeom>
              <a:noFill/>
              <a:ln w="571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045" name="AutoShape 21"/>
              <p:cNvCxnSpPr>
                <a:cxnSpLocks noChangeShapeType="1"/>
              </p:cNvCxnSpPr>
              <p:nvPr/>
            </p:nvCxnSpPr>
            <p:spPr bwMode="auto">
              <a:xfrm>
                <a:off x="5085" y="2145"/>
                <a:ext cx="0" cy="1485"/>
              </a:xfrm>
              <a:prstGeom prst="straightConnector1">
                <a:avLst/>
              </a:prstGeom>
              <a:noFill/>
              <a:ln w="571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046" name="AutoShape 22"/>
              <p:cNvCxnSpPr>
                <a:cxnSpLocks noChangeShapeType="1"/>
              </p:cNvCxnSpPr>
              <p:nvPr/>
            </p:nvCxnSpPr>
            <p:spPr bwMode="auto">
              <a:xfrm>
                <a:off x="6090" y="2145"/>
                <a:ext cx="0" cy="975"/>
              </a:xfrm>
              <a:prstGeom prst="straightConnector1">
                <a:avLst/>
              </a:prstGeom>
              <a:noFill/>
              <a:ln w="571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047" name="AutoShape 23"/>
              <p:cNvCxnSpPr>
                <a:cxnSpLocks noChangeShapeType="1"/>
              </p:cNvCxnSpPr>
              <p:nvPr/>
            </p:nvCxnSpPr>
            <p:spPr bwMode="auto">
              <a:xfrm>
                <a:off x="7095" y="2145"/>
                <a:ext cx="0" cy="1485"/>
              </a:xfrm>
              <a:prstGeom prst="straightConnector1">
                <a:avLst/>
              </a:prstGeom>
              <a:noFill/>
              <a:ln w="571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048" name="AutoShape 24"/>
              <p:cNvCxnSpPr>
                <a:cxnSpLocks noChangeShapeType="1"/>
              </p:cNvCxnSpPr>
              <p:nvPr/>
            </p:nvCxnSpPr>
            <p:spPr bwMode="auto">
              <a:xfrm>
                <a:off x="8100" y="3120"/>
                <a:ext cx="0" cy="510"/>
              </a:xfrm>
              <a:prstGeom prst="straightConnector1">
                <a:avLst/>
              </a:prstGeom>
              <a:noFill/>
              <a:ln w="571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049" name="AutoShape 25"/>
              <p:cNvCxnSpPr>
                <a:cxnSpLocks noChangeShapeType="1"/>
              </p:cNvCxnSpPr>
              <p:nvPr/>
            </p:nvCxnSpPr>
            <p:spPr bwMode="auto">
              <a:xfrm>
                <a:off x="9135" y="2910"/>
                <a:ext cx="0" cy="720"/>
              </a:xfrm>
              <a:prstGeom prst="straightConnector1">
                <a:avLst/>
              </a:prstGeom>
              <a:noFill/>
              <a:ln w="571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050" name="AutoShape 26"/>
              <p:cNvCxnSpPr>
                <a:cxnSpLocks noChangeShapeType="1"/>
              </p:cNvCxnSpPr>
              <p:nvPr/>
            </p:nvCxnSpPr>
            <p:spPr bwMode="auto">
              <a:xfrm>
                <a:off x="4080" y="3120"/>
                <a:ext cx="4020" cy="0"/>
              </a:xfrm>
              <a:prstGeom prst="straightConnector1">
                <a:avLst/>
              </a:prstGeom>
              <a:noFill/>
              <a:ln w="57150">
                <a:solidFill>
                  <a:srgbClr val="000000"/>
                </a:solidFill>
                <a:round/>
                <a:headEnd/>
                <a:tailEnd/>
              </a:ln>
            </p:spPr>
          </p:cxnSp>
          <p:sp>
            <p:nvSpPr>
              <p:cNvPr id="1051" name="WordArt 27"/>
              <p:cNvSpPr>
                <a:spLocks noChangeArrowheads="1" noChangeShapeType="1" noTextEdit="1"/>
              </p:cNvSpPr>
              <p:nvPr/>
            </p:nvSpPr>
            <p:spPr bwMode="auto">
              <a:xfrm>
                <a:off x="2970" y="1470"/>
                <a:ext cx="180" cy="345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 rtl="0"/>
                <a:r>
                  <a:rPr lang="en-US" sz="1200" kern="10" spc="0" smtClean="0">
                    <a:ln w="9525">
                      <a:noFill/>
                      <a:round/>
                      <a:headEnd/>
                      <a:tailEnd/>
                    </a:ln>
                    <a:solidFill>
                      <a:srgbClr val="000000"/>
                    </a:solidFill>
                    <a:effectLst/>
                    <a:latin typeface="Arial Black"/>
                  </a:rPr>
                  <a:t>A</a:t>
                </a:r>
                <a:endParaRPr lang="en-US" sz="1200" kern="10" spc="0">
                  <a:ln w="9525">
                    <a:noFill/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latin typeface="Arial Black"/>
                </a:endParaRPr>
              </a:p>
            </p:txBody>
          </p:sp>
          <p:sp>
            <p:nvSpPr>
              <p:cNvPr id="1052" name="WordArt 28"/>
              <p:cNvSpPr>
                <a:spLocks noChangeArrowheads="1" noChangeShapeType="1" noTextEdit="1"/>
              </p:cNvSpPr>
              <p:nvPr/>
            </p:nvSpPr>
            <p:spPr bwMode="auto">
              <a:xfrm>
                <a:off x="4050" y="1470"/>
                <a:ext cx="180" cy="345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 rtl="0"/>
                <a:r>
                  <a:rPr lang="en-US" sz="1200" kern="10" spc="0" smtClean="0">
                    <a:ln w="9525">
                      <a:noFill/>
                      <a:round/>
                      <a:headEnd/>
                      <a:tailEnd/>
                    </a:ln>
                    <a:solidFill>
                      <a:srgbClr val="000000"/>
                    </a:solidFill>
                    <a:effectLst/>
                    <a:latin typeface="Arial Black"/>
                  </a:rPr>
                  <a:t>B</a:t>
                </a:r>
                <a:endParaRPr lang="en-US" sz="1200" kern="10" spc="0">
                  <a:ln w="9525">
                    <a:noFill/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latin typeface="Arial Black"/>
                </a:endParaRPr>
              </a:p>
            </p:txBody>
          </p:sp>
          <p:sp>
            <p:nvSpPr>
              <p:cNvPr id="1053" name="WordArt 29"/>
              <p:cNvSpPr>
                <a:spLocks noChangeArrowheads="1" noChangeShapeType="1" noTextEdit="1"/>
              </p:cNvSpPr>
              <p:nvPr/>
            </p:nvSpPr>
            <p:spPr bwMode="auto">
              <a:xfrm>
                <a:off x="5010" y="1470"/>
                <a:ext cx="180" cy="345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 rtl="0"/>
                <a:r>
                  <a:rPr lang="en-US" sz="1200" kern="10" spc="0" smtClean="0">
                    <a:ln w="9525">
                      <a:noFill/>
                      <a:round/>
                      <a:headEnd/>
                      <a:tailEnd/>
                    </a:ln>
                    <a:solidFill>
                      <a:srgbClr val="000000"/>
                    </a:solidFill>
                    <a:effectLst/>
                    <a:latin typeface="Arial Black"/>
                  </a:rPr>
                  <a:t>C</a:t>
                </a:r>
                <a:endParaRPr lang="en-US" sz="1200" kern="10" spc="0">
                  <a:ln w="9525">
                    <a:noFill/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latin typeface="Arial Black"/>
                </a:endParaRPr>
              </a:p>
            </p:txBody>
          </p:sp>
          <p:sp>
            <p:nvSpPr>
              <p:cNvPr id="1054" name="WordArt 30"/>
              <p:cNvSpPr>
                <a:spLocks noChangeArrowheads="1" noChangeShapeType="1" noTextEdit="1"/>
              </p:cNvSpPr>
              <p:nvPr/>
            </p:nvSpPr>
            <p:spPr bwMode="auto">
              <a:xfrm>
                <a:off x="6015" y="1470"/>
                <a:ext cx="180" cy="345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 rtl="0"/>
                <a:r>
                  <a:rPr lang="en-US" sz="1200" kern="10" spc="0" smtClean="0">
                    <a:ln w="9525">
                      <a:noFill/>
                      <a:round/>
                      <a:headEnd/>
                      <a:tailEnd/>
                    </a:ln>
                    <a:solidFill>
                      <a:srgbClr val="000000"/>
                    </a:solidFill>
                    <a:effectLst/>
                    <a:latin typeface="Arial Black"/>
                  </a:rPr>
                  <a:t>D</a:t>
                </a:r>
                <a:endParaRPr lang="en-US" sz="1200" kern="10" spc="0">
                  <a:ln w="9525">
                    <a:noFill/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latin typeface="Arial Black"/>
                </a:endParaRPr>
              </a:p>
            </p:txBody>
          </p:sp>
          <p:sp>
            <p:nvSpPr>
              <p:cNvPr id="1055" name="WordArt 31"/>
              <p:cNvSpPr>
                <a:spLocks noChangeArrowheads="1" noChangeShapeType="1" noTextEdit="1"/>
              </p:cNvSpPr>
              <p:nvPr/>
            </p:nvSpPr>
            <p:spPr bwMode="auto">
              <a:xfrm>
                <a:off x="7020" y="1470"/>
                <a:ext cx="180" cy="345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 rtl="0"/>
                <a:r>
                  <a:rPr lang="en-US" sz="1200" kern="10" spc="0" smtClean="0">
                    <a:ln w="9525">
                      <a:noFill/>
                      <a:round/>
                      <a:headEnd/>
                      <a:tailEnd/>
                    </a:ln>
                    <a:solidFill>
                      <a:srgbClr val="000000"/>
                    </a:solidFill>
                    <a:effectLst/>
                    <a:latin typeface="Arial Black"/>
                  </a:rPr>
                  <a:t>E</a:t>
                </a:r>
                <a:endParaRPr lang="en-US" sz="1200" kern="10" spc="0">
                  <a:ln w="9525">
                    <a:noFill/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latin typeface="Arial Black"/>
                </a:endParaRPr>
              </a:p>
            </p:txBody>
          </p:sp>
          <p:sp>
            <p:nvSpPr>
              <p:cNvPr id="1056" name="WordArt 32"/>
              <p:cNvSpPr>
                <a:spLocks noChangeArrowheads="1" noChangeShapeType="1" noTextEdit="1"/>
              </p:cNvSpPr>
              <p:nvPr/>
            </p:nvSpPr>
            <p:spPr bwMode="auto">
              <a:xfrm>
                <a:off x="8100" y="1470"/>
                <a:ext cx="180" cy="345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 rtl="0"/>
                <a:r>
                  <a:rPr lang="en-US" sz="1200" kern="10" spc="0" smtClean="0">
                    <a:ln w="9525">
                      <a:noFill/>
                      <a:round/>
                      <a:headEnd/>
                      <a:tailEnd/>
                    </a:ln>
                    <a:solidFill>
                      <a:srgbClr val="000000"/>
                    </a:solidFill>
                    <a:effectLst/>
                    <a:latin typeface="Arial Black"/>
                  </a:rPr>
                  <a:t>F</a:t>
                </a:r>
                <a:endParaRPr lang="en-US" sz="1200" kern="10" spc="0">
                  <a:ln w="9525">
                    <a:noFill/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latin typeface="Arial Black"/>
                </a:endParaRPr>
              </a:p>
            </p:txBody>
          </p:sp>
          <p:sp>
            <p:nvSpPr>
              <p:cNvPr id="1057" name="WordArt 33"/>
              <p:cNvSpPr>
                <a:spLocks noChangeArrowheads="1" noChangeShapeType="1" noTextEdit="1"/>
              </p:cNvSpPr>
              <p:nvPr/>
            </p:nvSpPr>
            <p:spPr bwMode="auto">
              <a:xfrm>
                <a:off x="8955" y="1470"/>
                <a:ext cx="180" cy="345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 rtl="0"/>
                <a:r>
                  <a:rPr lang="en-US" sz="1200" kern="10" spc="0" smtClean="0">
                    <a:ln w="9525">
                      <a:noFill/>
                      <a:round/>
                      <a:headEnd/>
                      <a:tailEnd/>
                    </a:ln>
                    <a:solidFill>
                      <a:srgbClr val="000000"/>
                    </a:solidFill>
                    <a:effectLst/>
                    <a:latin typeface="Arial Black"/>
                  </a:rPr>
                  <a:t>G</a:t>
                </a:r>
                <a:endParaRPr lang="en-US" sz="1200" kern="10" spc="0">
                  <a:ln w="9525">
                    <a:noFill/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latin typeface="Arial Black"/>
                </a:endParaRPr>
              </a:p>
            </p:txBody>
          </p:sp>
          <p:sp>
            <p:nvSpPr>
              <p:cNvPr id="1058" name="WordArt 34"/>
              <p:cNvSpPr>
                <a:spLocks noChangeArrowheads="1" noChangeShapeType="1" noTextEdit="1"/>
              </p:cNvSpPr>
              <p:nvPr/>
            </p:nvSpPr>
            <p:spPr bwMode="auto">
              <a:xfrm>
                <a:off x="2265" y="3000"/>
                <a:ext cx="180" cy="345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 rtl="0"/>
                <a:r>
                  <a:rPr lang="en-US" sz="1200" kern="10" spc="0" smtClean="0">
                    <a:ln w="9525">
                      <a:noFill/>
                      <a:round/>
                      <a:headEnd/>
                      <a:tailEnd/>
                    </a:ln>
                    <a:solidFill>
                      <a:srgbClr val="000000"/>
                    </a:solidFill>
                    <a:effectLst/>
                    <a:latin typeface="Arial Black"/>
                  </a:rPr>
                  <a:t>2</a:t>
                </a:r>
                <a:endParaRPr lang="en-US" sz="1200" kern="10" spc="0">
                  <a:ln w="9525">
                    <a:noFill/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latin typeface="Arial Black"/>
                </a:endParaRPr>
              </a:p>
            </p:txBody>
          </p:sp>
        </p:grpSp>
      </p:grpSp>
      <p:pic>
        <p:nvPicPr>
          <p:cNvPr id="42" name="Picture 41" descr="shcenter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15999" y="1561305"/>
            <a:ext cx="6841068" cy="51308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/>
        </p:nvCxnSpPr>
        <p:spPr>
          <a:xfrm rot="5400000">
            <a:off x="5154454" y="3669506"/>
            <a:ext cx="733901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18562320" y="0"/>
            <a:ext cx="8869680" cy="733901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9347200" y="2091215"/>
            <a:ext cx="8636001" cy="3744810"/>
          </a:xfrm>
        </p:spPr>
        <p:txBody>
          <a:bodyPr>
            <a:normAutofit fontScale="77500" lnSpcReduction="20000"/>
          </a:bodyPr>
          <a:lstStyle/>
          <a:p>
            <a:pPr>
              <a:buFontTx/>
              <a:buChar char="-"/>
            </a:pPr>
            <a:r>
              <a:rPr lang="en-US" sz="4100" dirty="0" smtClean="0">
                <a:latin typeface="+mj-lt"/>
              </a:rPr>
              <a:t>Examine the design effects of changing overall building structure including cost and schedule analysis</a:t>
            </a:r>
          </a:p>
          <a:p>
            <a:pPr>
              <a:buFontTx/>
              <a:buChar char="-"/>
            </a:pPr>
            <a:endParaRPr lang="en-US" sz="1600" dirty="0" smtClean="0">
              <a:latin typeface="+mj-lt"/>
            </a:endParaRPr>
          </a:p>
          <a:p>
            <a:pPr>
              <a:buFontTx/>
              <a:buChar char="-"/>
            </a:pPr>
            <a:r>
              <a:rPr lang="en-US" sz="4100" dirty="0" smtClean="0">
                <a:latin typeface="+mj-lt"/>
              </a:rPr>
              <a:t>Use computer programs to aid in design of building components</a:t>
            </a:r>
          </a:p>
          <a:p>
            <a:pPr>
              <a:buNone/>
            </a:pPr>
            <a:endParaRPr lang="en-US" sz="1600" dirty="0" smtClean="0">
              <a:latin typeface="+mj-lt"/>
            </a:endParaRPr>
          </a:p>
          <a:p>
            <a:pPr>
              <a:buFontTx/>
              <a:buChar char="-"/>
            </a:pPr>
            <a:r>
              <a:rPr lang="en-US" sz="4100" dirty="0" smtClean="0">
                <a:latin typeface="+mj-lt"/>
              </a:rPr>
              <a:t>Design shading system to remedy current problems</a:t>
            </a:r>
          </a:p>
          <a:p>
            <a:pPr>
              <a:buFontTx/>
              <a:buChar char="-"/>
            </a:pPr>
            <a:endParaRPr lang="en-US" sz="4100" dirty="0" smtClean="0">
              <a:latin typeface="+mj-lt"/>
            </a:endParaRPr>
          </a:p>
          <a:p>
            <a:pPr>
              <a:buNone/>
            </a:pP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9829800" y="548640"/>
            <a:ext cx="7772400" cy="1143000"/>
          </a:xfrm>
        </p:spPr>
        <p:txBody>
          <a:bodyPr>
            <a:normAutofit/>
          </a:bodyPr>
          <a:lstStyle/>
          <a:p>
            <a:r>
              <a:rPr lang="en-US" sz="6600" dirty="0" smtClean="0"/>
              <a:t>Goals</a:t>
            </a:r>
            <a:endParaRPr lang="en-US" sz="6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9800" y="548640"/>
            <a:ext cx="7772400" cy="1143000"/>
          </a:xfrm>
        </p:spPr>
        <p:txBody>
          <a:bodyPr>
            <a:normAutofit/>
          </a:bodyPr>
          <a:lstStyle/>
          <a:p>
            <a:r>
              <a:rPr lang="en-US" sz="6600" dirty="0" smtClean="0"/>
              <a:t>Redesign of the SHC</a:t>
            </a:r>
            <a:endParaRPr lang="en-US" sz="660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9006840" y="1737360"/>
            <a:ext cx="8635701" cy="178576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200" dirty="0" smtClean="0">
                <a:latin typeface="+mj-lt"/>
              </a:rPr>
              <a:t>Add extra floor w/o increasing building height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smtClean="0">
                <a:latin typeface="+mj-lt"/>
              </a:rPr>
              <a:t>by decreasing floor thickness</a:t>
            </a:r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5154454" y="3669506"/>
            <a:ext cx="733901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18562320" y="0"/>
            <a:ext cx="8869680" cy="733901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603504" y="1549348"/>
            <a:ext cx="6894576" cy="4805732"/>
          </a:xfrm>
          <a:prstGeom prst="rect">
            <a:avLst/>
          </a:prstGeom>
        </p:spPr>
        <p:txBody>
          <a:bodyPr vert="horz" lIns="198690" tIns="99345" rIns="198690" bIns="99345">
            <a:normAutofit/>
          </a:bodyPr>
          <a:lstStyle/>
          <a:p>
            <a:pPr marL="596070" marR="0" lvl="0" indent="-59607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Redesign of Student Health Center</a:t>
            </a:r>
          </a:p>
          <a:p>
            <a:pPr marL="596070" marR="0" lvl="0" indent="-59607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Tx/>
              <a:buChar char="-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Post-tensioned floor system</a:t>
            </a:r>
          </a:p>
          <a:p>
            <a:pPr marL="596070" marR="0" lvl="0" indent="-59607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Tx/>
              <a:buChar char="-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Concrete columns</a:t>
            </a:r>
          </a:p>
          <a:p>
            <a:pPr marL="596070" marR="0" lvl="0" indent="-59607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Tx/>
              <a:buChar char="-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Shear walls</a:t>
            </a:r>
          </a:p>
          <a:p>
            <a:pPr marL="596070" marR="0" lvl="0" indent="-59607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Tx/>
              <a:buChar char="-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Foundations</a:t>
            </a:r>
          </a:p>
          <a:p>
            <a:pPr marL="596070" marR="0" lvl="0" indent="-59607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Cost/Schedule impacts</a:t>
            </a:r>
          </a:p>
          <a:p>
            <a:pPr marL="596070" marR="0" lvl="0" indent="-59607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Shading Systems</a:t>
            </a:r>
          </a:p>
          <a:p>
            <a:pPr marL="596070" marR="0" lvl="0" indent="-59607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Questions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14280049" y="2976728"/>
            <a:ext cx="3451331" cy="4134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IMGP02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253629" y="3388659"/>
            <a:ext cx="4374776" cy="32810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9800" y="548640"/>
            <a:ext cx="7772400" cy="1143000"/>
          </a:xfrm>
        </p:spPr>
        <p:txBody>
          <a:bodyPr>
            <a:normAutofit/>
          </a:bodyPr>
          <a:lstStyle/>
          <a:p>
            <a:r>
              <a:rPr lang="en-US" sz="6600" dirty="0" smtClean="0"/>
              <a:t>Redesign of the SHC</a:t>
            </a:r>
            <a:endParaRPr lang="en-US" sz="660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9006840" y="2719494"/>
            <a:ext cx="6775027" cy="391837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200" dirty="0" smtClean="0">
                <a:latin typeface="+mj-lt"/>
              </a:rPr>
              <a:t>8” Slab</a:t>
            </a:r>
          </a:p>
          <a:p>
            <a:pPr>
              <a:buNone/>
            </a:pPr>
            <a:endParaRPr lang="en-US" sz="1000" dirty="0" smtClean="0">
              <a:latin typeface="+mj-lt"/>
            </a:endParaRPr>
          </a:p>
          <a:p>
            <a:pPr>
              <a:buNone/>
            </a:pPr>
            <a:r>
              <a:rPr lang="en-US" sz="3200" dirty="0" smtClean="0">
                <a:latin typeface="+mj-lt"/>
              </a:rPr>
              <a:t>Typical design strip in x-direction:</a:t>
            </a:r>
          </a:p>
          <a:p>
            <a:pPr>
              <a:buNone/>
            </a:pPr>
            <a:r>
              <a:rPr lang="en-US" sz="3200" dirty="0" smtClean="0">
                <a:latin typeface="+mj-lt"/>
              </a:rPr>
              <a:t>	(11) -  ½” tendons</a:t>
            </a:r>
          </a:p>
          <a:p>
            <a:pPr>
              <a:buNone/>
            </a:pPr>
            <a:endParaRPr lang="en-US" sz="1000" dirty="0" smtClean="0">
              <a:latin typeface="+mj-lt"/>
            </a:endParaRPr>
          </a:p>
          <a:p>
            <a:pPr>
              <a:buNone/>
            </a:pPr>
            <a:r>
              <a:rPr lang="en-US" sz="3200" dirty="0" smtClean="0">
                <a:latin typeface="+mj-lt"/>
              </a:rPr>
              <a:t>Typical design strip in y-direction:</a:t>
            </a:r>
          </a:p>
          <a:p>
            <a:pPr>
              <a:buNone/>
            </a:pPr>
            <a:r>
              <a:rPr lang="en-US" sz="3200" dirty="0" smtClean="0">
                <a:latin typeface="+mj-lt"/>
              </a:rPr>
              <a:t>	(14) – ½“ tendons</a:t>
            </a:r>
          </a:p>
          <a:p>
            <a:pPr>
              <a:buNone/>
            </a:pPr>
            <a:endParaRPr lang="en-US" sz="3200" dirty="0">
              <a:latin typeface="+mj-lt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5154454" y="3669506"/>
            <a:ext cx="733901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18562320" y="0"/>
            <a:ext cx="8869680" cy="733901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603504" y="1549348"/>
            <a:ext cx="6894576" cy="4805732"/>
          </a:xfrm>
          <a:prstGeom prst="rect">
            <a:avLst/>
          </a:prstGeom>
        </p:spPr>
        <p:txBody>
          <a:bodyPr vert="horz" lIns="198690" tIns="99345" rIns="198690" bIns="99345">
            <a:normAutofit/>
          </a:bodyPr>
          <a:lstStyle/>
          <a:p>
            <a:pPr marL="596070" marR="0" lvl="0" indent="-59607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Redesign of Student Health Center</a:t>
            </a:r>
          </a:p>
          <a:p>
            <a:pPr marL="596070" marR="0" lvl="0" indent="-59607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Tx/>
              <a:buChar char="-"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Post-tensioned floor system</a:t>
            </a:r>
          </a:p>
          <a:p>
            <a:pPr marL="596070" marR="0" lvl="0" indent="-59607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Tx/>
              <a:buChar char="-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Concrete columns</a:t>
            </a:r>
          </a:p>
          <a:p>
            <a:pPr marL="596070" marR="0" lvl="0" indent="-59607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Tx/>
              <a:buChar char="-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Shear walls</a:t>
            </a:r>
          </a:p>
          <a:p>
            <a:pPr marL="596070" marR="0" lvl="0" indent="-59607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Tx/>
              <a:buChar char="-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Foundations</a:t>
            </a:r>
          </a:p>
          <a:p>
            <a:pPr marL="596070" marR="0" lvl="0" indent="-59607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Cost/Schedule impacts</a:t>
            </a:r>
          </a:p>
          <a:p>
            <a:pPr marL="596070" marR="0" lvl="0" indent="-59607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Shading Systems</a:t>
            </a:r>
          </a:p>
          <a:p>
            <a:pPr marL="596070" marR="0" lvl="0" indent="-59607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Questions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042400" y="1761066"/>
            <a:ext cx="43687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+mj-lt"/>
              </a:rPr>
              <a:t>PT Floor System:</a:t>
            </a:r>
            <a:endParaRPr lang="en-US" sz="40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9800" y="548640"/>
            <a:ext cx="7772400" cy="1143000"/>
          </a:xfrm>
        </p:spPr>
        <p:txBody>
          <a:bodyPr>
            <a:normAutofit/>
          </a:bodyPr>
          <a:lstStyle/>
          <a:p>
            <a:r>
              <a:rPr lang="en-US" sz="6600" dirty="0" smtClean="0"/>
              <a:t>Redesign of the SHC</a:t>
            </a:r>
            <a:endParaRPr lang="en-US" sz="6600" dirty="0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5154454" y="3669506"/>
            <a:ext cx="733901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18562320" y="0"/>
            <a:ext cx="8869680" cy="733901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603504" y="1549348"/>
            <a:ext cx="6894576" cy="4805732"/>
          </a:xfrm>
          <a:prstGeom prst="rect">
            <a:avLst/>
          </a:prstGeom>
        </p:spPr>
        <p:txBody>
          <a:bodyPr vert="horz" lIns="198690" tIns="99345" rIns="198690" bIns="99345">
            <a:normAutofit/>
          </a:bodyPr>
          <a:lstStyle/>
          <a:p>
            <a:pPr marL="596070" marR="0" lvl="0" indent="-59607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Redesign of Student Health Center</a:t>
            </a:r>
          </a:p>
          <a:p>
            <a:pPr marL="596070" marR="0" lvl="0" indent="-59607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Tx/>
              <a:buChar char="-"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Post-tensioned floor system</a:t>
            </a:r>
          </a:p>
          <a:p>
            <a:pPr marL="596070" marR="0" lvl="0" indent="-59607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Tx/>
              <a:buChar char="-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Concrete columns</a:t>
            </a:r>
          </a:p>
          <a:p>
            <a:pPr marL="596070" marR="0" lvl="0" indent="-59607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Tx/>
              <a:buChar char="-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Shear walls</a:t>
            </a:r>
          </a:p>
          <a:p>
            <a:pPr marL="596070" marR="0" lvl="0" indent="-59607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Tx/>
              <a:buChar char="-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Foundations</a:t>
            </a:r>
          </a:p>
          <a:p>
            <a:pPr marL="596070" marR="0" lvl="0" indent="-59607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Cost/Schedule impacts</a:t>
            </a:r>
          </a:p>
          <a:p>
            <a:pPr marL="596070" marR="0" lvl="0" indent="-59607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Shading Systems</a:t>
            </a:r>
          </a:p>
          <a:p>
            <a:pPr marL="596070" marR="0" lvl="0" indent="-59607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Questions</a:t>
            </a:r>
          </a:p>
        </p:txBody>
      </p:sp>
      <p:pic>
        <p:nvPicPr>
          <p:cNvPr id="11" name="Picture 10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25018" y="1876263"/>
            <a:ext cx="3678555" cy="1148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19371" y="3171875"/>
            <a:ext cx="5847715" cy="106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6" name="Group 15"/>
          <p:cNvGrpSpPr/>
          <p:nvPr/>
        </p:nvGrpSpPr>
        <p:grpSpPr>
          <a:xfrm>
            <a:off x="10050774" y="4613587"/>
            <a:ext cx="4688840" cy="2115820"/>
            <a:chOff x="11642523" y="4613587"/>
            <a:chExt cx="4688840" cy="2115820"/>
          </a:xfrm>
        </p:grpSpPr>
        <p:pic>
          <p:nvPicPr>
            <p:cNvPr id="15" name="Picture 14"/>
            <p:cNvPicPr/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1642523" y="4613587"/>
              <a:ext cx="4688840" cy="21158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050" name="Group 2"/>
            <p:cNvGrpSpPr>
              <a:grpSpLocks/>
            </p:cNvGrpSpPr>
            <p:nvPr/>
          </p:nvGrpSpPr>
          <p:grpSpPr bwMode="auto">
            <a:xfrm>
              <a:off x="11687715" y="4661427"/>
              <a:ext cx="4572000" cy="2009775"/>
              <a:chOff x="2512" y="9360"/>
              <a:chExt cx="7200" cy="3165"/>
            </a:xfrm>
          </p:grpSpPr>
          <p:sp>
            <p:nvSpPr>
              <p:cNvPr id="2051" name="Rectangle 3"/>
              <p:cNvSpPr>
                <a:spLocks noChangeArrowheads="1"/>
              </p:cNvSpPr>
              <p:nvPr/>
            </p:nvSpPr>
            <p:spPr bwMode="auto">
              <a:xfrm>
                <a:off x="2512" y="9946"/>
                <a:ext cx="7200" cy="854"/>
              </a:xfrm>
              <a:prstGeom prst="rect">
                <a:avLst/>
              </a:prstGeom>
              <a:solidFill>
                <a:srgbClr val="000000">
                  <a:alpha val="39999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52" name="Rectangle 4"/>
              <p:cNvSpPr>
                <a:spLocks noChangeArrowheads="1"/>
              </p:cNvSpPr>
              <p:nvPr/>
            </p:nvSpPr>
            <p:spPr bwMode="auto">
              <a:xfrm>
                <a:off x="5559" y="9360"/>
                <a:ext cx="1122" cy="3165"/>
              </a:xfrm>
              <a:prstGeom prst="rect">
                <a:avLst/>
              </a:prstGeom>
              <a:solidFill>
                <a:srgbClr val="000000">
                  <a:alpha val="39999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17" name="TextBox 16"/>
          <p:cNvSpPr txBox="1"/>
          <p:nvPr/>
        </p:nvSpPr>
        <p:spPr>
          <a:xfrm>
            <a:off x="9042400" y="1761066"/>
            <a:ext cx="43687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+mj-lt"/>
              </a:rPr>
              <a:t>PT Floor System:</a:t>
            </a:r>
            <a:endParaRPr lang="en-US" sz="40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9800" y="548640"/>
            <a:ext cx="7772400" cy="1143000"/>
          </a:xfrm>
        </p:spPr>
        <p:txBody>
          <a:bodyPr>
            <a:normAutofit/>
          </a:bodyPr>
          <a:lstStyle/>
          <a:p>
            <a:r>
              <a:rPr lang="en-US" sz="6600" dirty="0" smtClean="0"/>
              <a:t>Redesign of the SHC</a:t>
            </a:r>
            <a:endParaRPr lang="en-US" sz="660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9006840" y="1737360"/>
            <a:ext cx="6775027" cy="202184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200" dirty="0" smtClean="0">
                <a:latin typeface="+mj-lt"/>
              </a:rPr>
              <a:t>Problem Areas</a:t>
            </a:r>
          </a:p>
          <a:p>
            <a:pPr>
              <a:buNone/>
            </a:pPr>
            <a:r>
              <a:rPr lang="en-US" sz="3200" dirty="0" smtClean="0">
                <a:latin typeface="+mj-lt"/>
              </a:rPr>
              <a:t>- Openings &gt; 4 ft</a:t>
            </a:r>
          </a:p>
          <a:p>
            <a:pPr>
              <a:buNone/>
            </a:pPr>
            <a:r>
              <a:rPr lang="en-US" sz="3200" dirty="0" smtClean="0">
                <a:latin typeface="+mj-lt"/>
              </a:rPr>
              <a:t>- Along cantilever</a:t>
            </a:r>
            <a:endParaRPr lang="en-US" sz="3200" dirty="0">
              <a:latin typeface="+mj-lt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5154454" y="3669506"/>
            <a:ext cx="733901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18562320" y="0"/>
            <a:ext cx="8869680" cy="733901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603504" y="1549348"/>
            <a:ext cx="6894576" cy="4805732"/>
          </a:xfrm>
          <a:prstGeom prst="rect">
            <a:avLst/>
          </a:prstGeom>
        </p:spPr>
        <p:txBody>
          <a:bodyPr vert="horz" lIns="198690" tIns="99345" rIns="198690" bIns="99345">
            <a:normAutofit/>
          </a:bodyPr>
          <a:lstStyle/>
          <a:p>
            <a:pPr marL="596070" marR="0" lvl="0" indent="-59607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Redesign of Student Health Center</a:t>
            </a:r>
          </a:p>
          <a:p>
            <a:pPr marL="596070" marR="0" lvl="0" indent="-59607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Tx/>
              <a:buChar char="-"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Post-tensioned floor system</a:t>
            </a:r>
          </a:p>
          <a:p>
            <a:pPr marL="596070" marR="0" lvl="0" indent="-59607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Tx/>
              <a:buChar char="-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Concrete columns</a:t>
            </a:r>
          </a:p>
          <a:p>
            <a:pPr marL="596070" marR="0" lvl="0" indent="-59607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Tx/>
              <a:buChar char="-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Shear walls</a:t>
            </a:r>
          </a:p>
          <a:p>
            <a:pPr marL="596070" marR="0" lvl="0" indent="-59607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Tx/>
              <a:buChar char="-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Foundations</a:t>
            </a:r>
          </a:p>
          <a:p>
            <a:pPr marL="596070" marR="0" lvl="0" indent="-59607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Cost/Schedule impacts</a:t>
            </a:r>
          </a:p>
          <a:p>
            <a:pPr marL="596070" marR="0" lvl="0" indent="-59607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Shading Systems</a:t>
            </a:r>
          </a:p>
          <a:p>
            <a:pPr marL="596070" marR="0" lvl="0" indent="-59607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Questions</a:t>
            </a:r>
          </a:p>
        </p:txBody>
      </p:sp>
      <p:pic>
        <p:nvPicPr>
          <p:cNvPr id="11" name="Picture 10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295945" y="1898283"/>
            <a:ext cx="4497705" cy="2052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682774" y="4326576"/>
            <a:ext cx="3284432" cy="2819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24534" y="4182155"/>
            <a:ext cx="3318298" cy="2852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9800" y="548640"/>
            <a:ext cx="7772400" cy="1143000"/>
          </a:xfrm>
        </p:spPr>
        <p:txBody>
          <a:bodyPr>
            <a:normAutofit/>
          </a:bodyPr>
          <a:lstStyle/>
          <a:p>
            <a:r>
              <a:rPr lang="en-US" sz="6600" dirty="0" smtClean="0"/>
              <a:t>Redesign of the SHC</a:t>
            </a:r>
            <a:endParaRPr lang="en-US" sz="6600" dirty="0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5154454" y="3669506"/>
            <a:ext cx="733901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18562320" y="0"/>
            <a:ext cx="8869680" cy="733901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603504" y="1549348"/>
            <a:ext cx="6894576" cy="4805732"/>
          </a:xfrm>
          <a:prstGeom prst="rect">
            <a:avLst/>
          </a:prstGeom>
        </p:spPr>
        <p:txBody>
          <a:bodyPr vert="horz" lIns="198690" tIns="99345" rIns="198690" bIns="99345">
            <a:normAutofit/>
          </a:bodyPr>
          <a:lstStyle/>
          <a:p>
            <a:pPr marL="596070" marR="0" lvl="0" indent="-59607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Redesign of Student Health Center</a:t>
            </a:r>
          </a:p>
          <a:p>
            <a:pPr marL="596070" marR="0" lvl="0" indent="-59607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Tx/>
              <a:buChar char="-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Post-tensioned floor system</a:t>
            </a:r>
          </a:p>
          <a:p>
            <a:pPr marL="596070" marR="0" lvl="0" indent="-59607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Tx/>
              <a:buChar char="-"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Concrete columns</a:t>
            </a:r>
          </a:p>
          <a:p>
            <a:pPr marL="596070" marR="0" lvl="0" indent="-59607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Tx/>
              <a:buChar char="-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Shear walls</a:t>
            </a:r>
          </a:p>
          <a:p>
            <a:pPr marL="596070" marR="0" lvl="0" indent="-59607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Tx/>
              <a:buChar char="-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Foundations</a:t>
            </a:r>
          </a:p>
          <a:p>
            <a:pPr marL="596070" marR="0" lvl="0" indent="-59607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Cost/Schedule impacts</a:t>
            </a:r>
          </a:p>
          <a:p>
            <a:pPr marL="596070" marR="0" lvl="0" indent="-59607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Shading Systems</a:t>
            </a:r>
          </a:p>
          <a:p>
            <a:pPr marL="596070" marR="0" lvl="0" indent="-59607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Questions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042400" y="1761065"/>
            <a:ext cx="43687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+mj-lt"/>
              </a:rPr>
              <a:t>Columns:</a:t>
            </a:r>
            <a:endParaRPr lang="en-US" sz="4000" dirty="0">
              <a:latin typeface="+mj-lt"/>
            </a:endParaRPr>
          </a:p>
        </p:txBody>
      </p:sp>
      <p:sp>
        <p:nvSpPr>
          <p:cNvPr id="12" name="Content Placeholder 6"/>
          <p:cNvSpPr>
            <a:spLocks noGrp="1"/>
          </p:cNvSpPr>
          <p:nvPr>
            <p:ph idx="1"/>
          </p:nvPr>
        </p:nvSpPr>
        <p:spPr>
          <a:xfrm>
            <a:off x="9006840" y="2719494"/>
            <a:ext cx="9077960" cy="181863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200" dirty="0" smtClean="0">
                <a:latin typeface="+mj-lt"/>
              </a:rPr>
              <a:t>- Sizes based off first level, worst case (1065 k)</a:t>
            </a:r>
          </a:p>
          <a:p>
            <a:pPr>
              <a:buNone/>
            </a:pPr>
            <a:r>
              <a:rPr lang="en-US" sz="3200" dirty="0" smtClean="0">
                <a:latin typeface="+mj-lt"/>
              </a:rPr>
              <a:t>- 18” x 18” throughout</a:t>
            </a:r>
          </a:p>
        </p:txBody>
      </p:sp>
      <p:pic>
        <p:nvPicPr>
          <p:cNvPr id="13" name="Picture 1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36044" y="4322924"/>
            <a:ext cx="1934845" cy="2147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409489" y="4308850"/>
            <a:ext cx="4848225" cy="2243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Custom 6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FF0000"/>
      </a:accent1>
      <a:accent2>
        <a:srgbClr val="FF0000"/>
      </a:accent2>
      <a:accent3>
        <a:srgbClr val="FF0000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1035</TotalTime>
  <Words>916</Words>
  <Application>Microsoft Office PowerPoint</Application>
  <PresentationFormat>Custom</PresentationFormat>
  <Paragraphs>310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Flow</vt:lpstr>
      <vt:lpstr>Student Health Center</vt:lpstr>
      <vt:lpstr>Student Health Center</vt:lpstr>
      <vt:lpstr>Student Health Center</vt:lpstr>
      <vt:lpstr>Goals</vt:lpstr>
      <vt:lpstr>Redesign of the SHC</vt:lpstr>
      <vt:lpstr>Redesign of the SHC</vt:lpstr>
      <vt:lpstr>Redesign of the SHC</vt:lpstr>
      <vt:lpstr>Redesign of the SHC</vt:lpstr>
      <vt:lpstr>Redesign of the SHC</vt:lpstr>
      <vt:lpstr>Redesign of the SHC</vt:lpstr>
      <vt:lpstr>Redesign of the SHC</vt:lpstr>
      <vt:lpstr>Redesign of the SHC</vt:lpstr>
      <vt:lpstr>Redesign of the SHC</vt:lpstr>
      <vt:lpstr>Redesign of the SHC</vt:lpstr>
      <vt:lpstr>Cost / Schedule Impacts</vt:lpstr>
      <vt:lpstr>Cost / Schedule Impacts</vt:lpstr>
      <vt:lpstr>Cost / Schedule Impacts</vt:lpstr>
      <vt:lpstr>Cost / Schedule Impacts</vt:lpstr>
      <vt:lpstr>Shading Systems</vt:lpstr>
      <vt:lpstr>Shading Systems</vt:lpstr>
      <vt:lpstr>Shading Systems</vt:lpstr>
      <vt:lpstr>Shading Systems</vt:lpstr>
      <vt:lpstr>Shading Systems</vt:lpstr>
      <vt:lpstr>Shading Systems</vt:lpstr>
      <vt:lpstr>Thesis Conclusions</vt:lpstr>
      <vt:lpstr>Questions?</vt:lpstr>
    </vt:vector>
  </TitlesOfParts>
  <Company>Penn State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Student Health Center</dc:title>
  <dc:creator>Jacob Kody Brambley</dc:creator>
  <cp:lastModifiedBy>JKB207</cp:lastModifiedBy>
  <cp:revision>114</cp:revision>
  <dcterms:created xsi:type="dcterms:W3CDTF">2010-03-31T16:29:36Z</dcterms:created>
  <dcterms:modified xsi:type="dcterms:W3CDTF">2010-04-12T03:35:21Z</dcterms:modified>
</cp:coreProperties>
</file>